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7.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6"/>
  </p:notesMasterIdLst>
  <p:handoutMasterIdLst>
    <p:handoutMasterId r:id="rId47"/>
  </p:handoutMasterIdLst>
  <p:sldIdLst>
    <p:sldId id="257" r:id="rId2"/>
    <p:sldId id="269" r:id="rId3"/>
    <p:sldId id="258" r:id="rId4"/>
    <p:sldId id="308" r:id="rId5"/>
    <p:sldId id="309" r:id="rId6"/>
    <p:sldId id="317" r:id="rId7"/>
    <p:sldId id="301" r:id="rId8"/>
    <p:sldId id="316" r:id="rId9"/>
    <p:sldId id="347" r:id="rId10"/>
    <p:sldId id="270" r:id="rId11"/>
    <p:sldId id="310" r:id="rId12"/>
    <p:sldId id="343" r:id="rId13"/>
    <p:sldId id="311" r:id="rId14"/>
    <p:sldId id="306" r:id="rId15"/>
    <p:sldId id="275" r:id="rId16"/>
    <p:sldId id="312" r:id="rId17"/>
    <p:sldId id="297" r:id="rId18"/>
    <p:sldId id="324" r:id="rId19"/>
    <p:sldId id="326" r:id="rId20"/>
    <p:sldId id="327" r:id="rId21"/>
    <p:sldId id="329" r:id="rId22"/>
    <p:sldId id="325" r:id="rId23"/>
    <p:sldId id="330" r:id="rId24"/>
    <p:sldId id="271" r:id="rId25"/>
    <p:sldId id="273" r:id="rId26"/>
    <p:sldId id="276" r:id="rId27"/>
    <p:sldId id="338" r:id="rId28"/>
    <p:sldId id="334" r:id="rId29"/>
    <p:sldId id="298" r:id="rId30"/>
    <p:sldId id="337" r:id="rId31"/>
    <p:sldId id="282" r:id="rId32"/>
    <p:sldId id="341" r:id="rId33"/>
    <p:sldId id="285" r:id="rId34"/>
    <p:sldId id="286" r:id="rId35"/>
    <p:sldId id="287" r:id="rId36"/>
    <p:sldId id="288" r:id="rId37"/>
    <p:sldId id="299" r:id="rId38"/>
    <p:sldId id="289" r:id="rId39"/>
    <p:sldId id="346" r:id="rId40"/>
    <p:sldId id="290" r:id="rId41"/>
    <p:sldId id="348" r:id="rId42"/>
    <p:sldId id="344" r:id="rId43"/>
    <p:sldId id="345" r:id="rId44"/>
    <p:sldId id="34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3399"/>
    <a:srgbClr val="A6A6A6"/>
    <a:srgbClr val="70AD47"/>
    <a:srgbClr val="FF5050"/>
    <a:srgbClr val="557DCB"/>
    <a:srgbClr val="547CCB"/>
    <a:srgbClr val="548235"/>
    <a:srgbClr val="5B9BD5"/>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14" autoAdjust="0"/>
  </p:normalViewPr>
  <p:slideViewPr>
    <p:cSldViewPr snapToGrid="0">
      <p:cViewPr varScale="1">
        <p:scale>
          <a:sx n="57" d="100"/>
          <a:sy n="57" d="100"/>
        </p:scale>
        <p:origin x="1574" y="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PHD\Research\LeaseOS\presentation\betterweathe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PHD\Research\LeaseOS\presentation\overhead.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PHD\Research\LeaseOS\presentation\betterweath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PHD\Research\LeaseOS\presentation\Kontal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PHD\Research\LeaseOS\presentation\Kontal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PHD\Research\LeaseOS\presentation\Kontal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PHD\Research\LeaseOS\presentation\Kontal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PHD\Research\LeaseOS\presentation\k9-disconnec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[betterweather.xlsx]Sheet1!$F$1</c:f>
              <c:strCache>
                <c:ptCount val="1"/>
                <c:pt idx="0">
                  <c:v>Pixel XL</c:v>
                </c:pt>
              </c:strCache>
            </c:strRef>
          </c:tx>
          <c:spPr>
            <a:ln w="25400" cap="rnd">
              <a:solidFill>
                <a:schemeClr val="accent1"/>
              </a:solidFill>
              <a:round/>
            </a:ln>
            <a:effectLst/>
          </c:spPr>
          <c:marker>
            <c:symbol val="circle"/>
            <c:size val="5"/>
            <c:spPr>
              <a:solidFill>
                <a:schemeClr val="accent1"/>
              </a:solidFill>
              <a:ln w="38100">
                <a:solidFill>
                  <a:schemeClr val="accent1"/>
                </a:solidFill>
              </a:ln>
              <a:effectLst/>
            </c:spPr>
          </c:marker>
          <c:val>
            <c:numRef>
              <c:f>[betterweather.xlsx]Sheet1!$F$2:$F$29</c:f>
              <c:numCache>
                <c:formatCode>General</c:formatCode>
                <c:ptCount val="28"/>
                <c:pt idx="0">
                  <c:v>59.787116394802325</c:v>
                </c:pt>
                <c:pt idx="1">
                  <c:v>60.09633998109215</c:v>
                </c:pt>
                <c:pt idx="2">
                  <c:v>60.073749981708843</c:v>
                </c:pt>
                <c:pt idx="3">
                  <c:v>59.581955285090615</c:v>
                </c:pt>
                <c:pt idx="4">
                  <c:v>60.61538918244969</c:v>
                </c:pt>
                <c:pt idx="5">
                  <c:v>59.356433496682421</c:v>
                </c:pt>
                <c:pt idx="6">
                  <c:v>59.407751363824126</c:v>
                </c:pt>
                <c:pt idx="7">
                  <c:v>60.747480760236414</c:v>
                </c:pt>
                <c:pt idx="8">
                  <c:v>60.722436797752806</c:v>
                </c:pt>
                <c:pt idx="9">
                  <c:v>59.958140143311866</c:v>
                </c:pt>
                <c:pt idx="10">
                  <c:v>59.877566856830825</c:v>
                </c:pt>
                <c:pt idx="11">
                  <c:v>59.992223390313818</c:v>
                </c:pt>
                <c:pt idx="12">
                  <c:v>59.762811508999555</c:v>
                </c:pt>
                <c:pt idx="13">
                  <c:v>59.577259475218668</c:v>
                </c:pt>
                <c:pt idx="14">
                  <c:v>60.688698284561056</c:v>
                </c:pt>
                <c:pt idx="15">
                  <c:v>59.898939435031465</c:v>
                </c:pt>
                <c:pt idx="16">
                  <c:v>59.664059422654894</c:v>
                </c:pt>
                <c:pt idx="17">
                  <c:v>60.100152463067133</c:v>
                </c:pt>
                <c:pt idx="18">
                  <c:v>60.270798597136775</c:v>
                </c:pt>
                <c:pt idx="19">
                  <c:v>59.752906569547562</c:v>
                </c:pt>
                <c:pt idx="20">
                  <c:v>59.296938942543783</c:v>
                </c:pt>
                <c:pt idx="21">
                  <c:v>61.026527114875286</c:v>
                </c:pt>
                <c:pt idx="22">
                  <c:v>59.584711049696487</c:v>
                </c:pt>
                <c:pt idx="23">
                  <c:v>60.346894169075654</c:v>
                </c:pt>
                <c:pt idx="24">
                  <c:v>59.45709368084583</c:v>
                </c:pt>
                <c:pt idx="25">
                  <c:v>57.465120628389748</c:v>
                </c:pt>
                <c:pt idx="26">
                  <c:v>57.312259631603801</c:v>
                </c:pt>
                <c:pt idx="27">
                  <c:v>60.543141283279553</c:v>
                </c:pt>
              </c:numCache>
            </c:numRef>
          </c:val>
          <c:smooth val="0"/>
          <c:extLst>
            <c:ext xmlns:c16="http://schemas.microsoft.com/office/drawing/2014/chart" uri="{C3380CC4-5D6E-409C-BE32-E72D297353CC}">
              <c16:uniqueId val="{00000000-D597-445C-A98A-732FC92490EC}"/>
            </c:ext>
          </c:extLst>
        </c:ser>
        <c:dLbls>
          <c:showLegendKey val="0"/>
          <c:showVal val="0"/>
          <c:showCatName val="0"/>
          <c:showSerName val="0"/>
          <c:showPercent val="0"/>
          <c:showBubbleSize val="0"/>
        </c:dLbls>
        <c:marker val="1"/>
        <c:smooth val="0"/>
        <c:axId val="630666816"/>
        <c:axId val="630663536"/>
      </c:lineChart>
      <c:catAx>
        <c:axId val="63066681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Time(min)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663536"/>
        <c:crosses val="autoZero"/>
        <c:auto val="1"/>
        <c:lblAlgn val="ctr"/>
        <c:lblOffset val="100"/>
        <c:noMultiLvlLbl val="0"/>
      </c:catAx>
      <c:valAx>
        <c:axId val="630663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GPS request time(s)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666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[overhead.xlsx]Sheet1!$A$15</c:f>
              <c:strCache>
                <c:ptCount val="1"/>
                <c:pt idx="0">
                  <c:v>W/O Lease</c:v>
                </c:pt>
              </c:strCache>
            </c:strRef>
          </c:tx>
          <c:spPr>
            <a:solidFill>
              <a:schemeClr val="accent1"/>
            </a:solidFill>
            <a:ln>
              <a:noFill/>
            </a:ln>
            <a:effectLst/>
          </c:spPr>
          <c:invertIfNegative val="0"/>
          <c:errBars>
            <c:errBarType val="both"/>
            <c:errValType val="cust"/>
            <c:noEndCap val="0"/>
            <c:plus>
              <c:numRef>
                <c:f>[overhead.xlsx]Sheet1!$A$21:$E$21</c:f>
                <c:numCache>
                  <c:formatCode>General</c:formatCode>
                  <c:ptCount val="5"/>
                  <c:pt idx="0">
                    <c:v>12.29571637081095</c:v>
                  </c:pt>
                  <c:pt idx="1">
                    <c:v>151.74203643495935</c:v>
                  </c:pt>
                  <c:pt idx="2">
                    <c:v>43.705258244452473</c:v>
                  </c:pt>
                  <c:pt idx="3">
                    <c:v>76.347383714178434</c:v>
                  </c:pt>
                  <c:pt idx="4">
                    <c:v>84.282499715737686</c:v>
                  </c:pt>
                </c:numCache>
              </c:numRef>
            </c:plus>
            <c:minus>
              <c:numRef>
                <c:f>[overhead.xlsx]Sheet1!$A$21:$E$21</c:f>
                <c:numCache>
                  <c:formatCode>General</c:formatCode>
                  <c:ptCount val="5"/>
                  <c:pt idx="0">
                    <c:v>12.29571637081095</c:v>
                  </c:pt>
                  <c:pt idx="1">
                    <c:v>151.74203643495935</c:v>
                  </c:pt>
                  <c:pt idx="2">
                    <c:v>43.705258244452473</c:v>
                  </c:pt>
                  <c:pt idx="3">
                    <c:v>76.347383714178434</c:v>
                  </c:pt>
                  <c:pt idx="4">
                    <c:v>84.282499715737686</c:v>
                  </c:pt>
                </c:numCache>
              </c:numRef>
            </c:minus>
            <c:spPr>
              <a:noFill/>
              <a:ln w="25400" cap="flat" cmpd="sng" algn="ctr">
                <a:solidFill>
                  <a:schemeClr val="tx1">
                    <a:lumMod val="65000"/>
                    <a:lumOff val="35000"/>
                  </a:schemeClr>
                </a:solidFill>
                <a:round/>
              </a:ln>
              <a:effectLst/>
            </c:spPr>
          </c:errBars>
          <c:cat>
            <c:strRef>
              <c:f>[overhead.xlsx]Sheet1!$A$16:$E$16</c:f>
              <c:strCache>
                <c:ptCount val="5"/>
                <c:pt idx="0">
                  <c:v>Idle</c:v>
                </c:pt>
                <c:pt idx="1">
                  <c:v>No action</c:v>
                </c:pt>
                <c:pt idx="2">
                  <c:v>YouTube</c:v>
                </c:pt>
                <c:pt idx="3">
                  <c:v>10 apps</c:v>
                </c:pt>
                <c:pt idx="4">
                  <c:v>30 apps</c:v>
                </c:pt>
              </c:strCache>
            </c:strRef>
          </c:cat>
          <c:val>
            <c:numRef>
              <c:f>[overhead.xlsx]Sheet1!$A$17:$E$17</c:f>
              <c:numCache>
                <c:formatCode>General</c:formatCode>
                <c:ptCount val="5"/>
                <c:pt idx="0">
                  <c:v>55.742500000000007</c:v>
                </c:pt>
                <c:pt idx="1">
                  <c:v>1122.4675</c:v>
                </c:pt>
                <c:pt idx="2">
                  <c:v>2000.1312499999999</c:v>
                </c:pt>
                <c:pt idx="3">
                  <c:v>2560.5462499999999</c:v>
                </c:pt>
                <c:pt idx="4">
                  <c:v>3014.35</c:v>
                </c:pt>
              </c:numCache>
            </c:numRef>
          </c:val>
          <c:extLst>
            <c:ext xmlns:c16="http://schemas.microsoft.com/office/drawing/2014/chart" uri="{C3380CC4-5D6E-409C-BE32-E72D297353CC}">
              <c16:uniqueId val="{00000000-C252-4BC4-860A-C392EA4C9B2F}"/>
            </c:ext>
          </c:extLst>
        </c:ser>
        <c:ser>
          <c:idx val="1"/>
          <c:order val="1"/>
          <c:tx>
            <c:strRef>
              <c:f>[overhead.xlsx]Sheet1!$A$14</c:f>
              <c:strCache>
                <c:ptCount val="1"/>
                <c:pt idx="0">
                  <c:v>With Lease</c:v>
                </c:pt>
              </c:strCache>
            </c:strRef>
          </c:tx>
          <c:spPr>
            <a:solidFill>
              <a:schemeClr val="accent2"/>
            </a:solidFill>
            <a:ln>
              <a:noFill/>
            </a:ln>
            <a:effectLst/>
          </c:spPr>
          <c:invertIfNegative val="0"/>
          <c:errBars>
            <c:errBarType val="both"/>
            <c:errValType val="cust"/>
            <c:noEndCap val="0"/>
            <c:plus>
              <c:numRef>
                <c:f>[overhead.xlsx]Sheet1!$A$21:$E$21</c:f>
                <c:numCache>
                  <c:formatCode>General</c:formatCode>
                  <c:ptCount val="5"/>
                  <c:pt idx="0">
                    <c:v>12.29571637081095</c:v>
                  </c:pt>
                  <c:pt idx="1">
                    <c:v>151.74203643495935</c:v>
                  </c:pt>
                  <c:pt idx="2">
                    <c:v>43.705258244452473</c:v>
                  </c:pt>
                  <c:pt idx="3">
                    <c:v>76.347383714178434</c:v>
                  </c:pt>
                  <c:pt idx="4">
                    <c:v>84.282499715737686</c:v>
                  </c:pt>
                </c:numCache>
              </c:numRef>
            </c:plus>
            <c:minus>
              <c:numRef>
                <c:f>[overhead.xlsx]Sheet1!$A$21:$E$21</c:f>
                <c:numCache>
                  <c:formatCode>General</c:formatCode>
                  <c:ptCount val="5"/>
                  <c:pt idx="0">
                    <c:v>12.29571637081095</c:v>
                  </c:pt>
                  <c:pt idx="1">
                    <c:v>151.74203643495935</c:v>
                  </c:pt>
                  <c:pt idx="2">
                    <c:v>43.705258244452473</c:v>
                  </c:pt>
                  <c:pt idx="3">
                    <c:v>76.347383714178434</c:v>
                  </c:pt>
                  <c:pt idx="4">
                    <c:v>84.282499715737686</c:v>
                  </c:pt>
                </c:numCache>
              </c:numRef>
            </c:minus>
            <c:spPr>
              <a:noFill/>
              <a:ln w="25400" cap="flat" cmpd="sng" algn="ctr">
                <a:solidFill>
                  <a:schemeClr val="tx1">
                    <a:lumMod val="65000"/>
                    <a:lumOff val="35000"/>
                  </a:schemeClr>
                </a:solidFill>
                <a:round/>
              </a:ln>
              <a:effectLst/>
            </c:spPr>
          </c:errBars>
          <c:cat>
            <c:strRef>
              <c:f>[overhead.xlsx]Sheet1!$A$16:$E$16</c:f>
              <c:strCache>
                <c:ptCount val="5"/>
                <c:pt idx="0">
                  <c:v>Idle</c:v>
                </c:pt>
                <c:pt idx="1">
                  <c:v>No action</c:v>
                </c:pt>
                <c:pt idx="2">
                  <c:v>YouTube</c:v>
                </c:pt>
                <c:pt idx="3">
                  <c:v>10 apps</c:v>
                </c:pt>
                <c:pt idx="4">
                  <c:v>30 apps</c:v>
                </c:pt>
              </c:strCache>
            </c:strRef>
          </c:cat>
          <c:val>
            <c:numRef>
              <c:f>[overhead.xlsx]Sheet1!$A$20:$E$20</c:f>
              <c:numCache>
                <c:formatCode>General</c:formatCode>
                <c:ptCount val="5"/>
                <c:pt idx="0">
                  <c:v>52.238750000000003</c:v>
                </c:pt>
                <c:pt idx="1">
                  <c:v>1131.5975000000001</c:v>
                </c:pt>
                <c:pt idx="2">
                  <c:v>2007.7237499999999</c:v>
                </c:pt>
                <c:pt idx="3">
                  <c:v>2578.9299999999998</c:v>
                </c:pt>
                <c:pt idx="4">
                  <c:v>3031.9975000000004</c:v>
                </c:pt>
              </c:numCache>
            </c:numRef>
          </c:val>
          <c:extLst>
            <c:ext xmlns:c16="http://schemas.microsoft.com/office/drawing/2014/chart" uri="{C3380CC4-5D6E-409C-BE32-E72D297353CC}">
              <c16:uniqueId val="{00000001-C252-4BC4-860A-C392EA4C9B2F}"/>
            </c:ext>
          </c:extLst>
        </c:ser>
        <c:dLbls>
          <c:showLegendKey val="0"/>
          <c:showVal val="0"/>
          <c:showCatName val="0"/>
          <c:showSerName val="0"/>
          <c:showPercent val="0"/>
          <c:showBubbleSize val="0"/>
        </c:dLbls>
        <c:gapWidth val="150"/>
        <c:axId val="335595048"/>
        <c:axId val="502945104"/>
      </c:barChart>
      <c:catAx>
        <c:axId val="335595048"/>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2945104"/>
        <c:crosses val="autoZero"/>
        <c:auto val="1"/>
        <c:lblAlgn val="ctr"/>
        <c:lblOffset val="100"/>
        <c:tickMarkSkip val="2"/>
        <c:noMultiLvlLbl val="0"/>
      </c:catAx>
      <c:valAx>
        <c:axId val="502945104"/>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Power(mW)</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55950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 Lease</c:v>
                </c:pt>
              </c:strCache>
            </c:strRef>
          </c:tx>
          <c:spPr>
            <a:solidFill>
              <a:schemeClr val="accent1"/>
            </a:solidFill>
            <a:ln>
              <a:noFill/>
            </a:ln>
            <a:effectLst/>
          </c:spPr>
          <c:invertIfNegative val="0"/>
          <c:cat>
            <c:strRef>
              <c:f>Sheet1!$A$2:$A$4</c:f>
              <c:strCache>
                <c:ptCount val="3"/>
                <c:pt idx="0">
                  <c:v>Sensor app</c:v>
                </c:pt>
                <c:pt idx="1">
                  <c:v>Wakelock app</c:v>
                </c:pt>
                <c:pt idx="2">
                  <c:v>GPS app</c:v>
                </c:pt>
              </c:strCache>
            </c:strRef>
          </c:cat>
          <c:val>
            <c:numRef>
              <c:f>Sheet1!$B$2:$B$4</c:f>
              <c:numCache>
                <c:formatCode>General</c:formatCode>
                <c:ptCount val="3"/>
                <c:pt idx="0">
                  <c:v>57.1</c:v>
                </c:pt>
                <c:pt idx="1">
                  <c:v>2785.4</c:v>
                </c:pt>
                <c:pt idx="2">
                  <c:v>2207.1</c:v>
                </c:pt>
              </c:numCache>
            </c:numRef>
          </c:val>
          <c:extLst>
            <c:ext xmlns:c16="http://schemas.microsoft.com/office/drawing/2014/chart" uri="{C3380CC4-5D6E-409C-BE32-E72D297353CC}">
              <c16:uniqueId val="{00000000-0A5F-4061-B91A-3D2FFADF724B}"/>
            </c:ext>
          </c:extLst>
        </c:ser>
        <c:ser>
          <c:idx val="1"/>
          <c:order val="1"/>
          <c:tx>
            <c:strRef>
              <c:f>Sheet1!$C$1</c:f>
              <c:strCache>
                <c:ptCount val="1"/>
                <c:pt idx="0">
                  <c:v>With Lease</c:v>
                </c:pt>
              </c:strCache>
            </c:strRef>
          </c:tx>
          <c:spPr>
            <a:solidFill>
              <a:schemeClr val="accent2"/>
            </a:solidFill>
            <a:ln>
              <a:noFill/>
            </a:ln>
            <a:effectLst/>
          </c:spPr>
          <c:invertIfNegative val="0"/>
          <c:cat>
            <c:strRef>
              <c:f>Sheet1!$A$2:$A$4</c:f>
              <c:strCache>
                <c:ptCount val="3"/>
                <c:pt idx="0">
                  <c:v>Sensor app</c:v>
                </c:pt>
                <c:pt idx="1">
                  <c:v>Wakelock app</c:v>
                </c:pt>
                <c:pt idx="2">
                  <c:v>GPS app</c:v>
                </c:pt>
              </c:strCache>
            </c:strRef>
          </c:cat>
          <c:val>
            <c:numRef>
              <c:f>Sheet1!$C$2:$C$4</c:f>
              <c:numCache>
                <c:formatCode>General</c:formatCode>
                <c:ptCount val="3"/>
                <c:pt idx="0">
                  <c:v>57.6</c:v>
                </c:pt>
                <c:pt idx="1">
                  <c:v>2787.8</c:v>
                </c:pt>
                <c:pt idx="2">
                  <c:v>2215.5</c:v>
                </c:pt>
              </c:numCache>
            </c:numRef>
          </c:val>
          <c:extLst>
            <c:ext xmlns:c16="http://schemas.microsoft.com/office/drawing/2014/chart" uri="{C3380CC4-5D6E-409C-BE32-E72D297353CC}">
              <c16:uniqueId val="{00000001-0A5F-4061-B91A-3D2FFADF724B}"/>
            </c:ext>
          </c:extLst>
        </c:ser>
        <c:dLbls>
          <c:showLegendKey val="0"/>
          <c:showVal val="0"/>
          <c:showCatName val="0"/>
          <c:showSerName val="0"/>
          <c:showPercent val="0"/>
          <c:showBubbleSize val="0"/>
        </c:dLbls>
        <c:gapWidth val="150"/>
        <c:axId val="730279592"/>
        <c:axId val="730272376"/>
      </c:barChart>
      <c:catAx>
        <c:axId val="73027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0272376"/>
        <c:crosses val="autoZero"/>
        <c:auto val="1"/>
        <c:lblAlgn val="ctr"/>
        <c:lblOffset val="100"/>
        <c:noMultiLvlLbl val="0"/>
      </c:catAx>
      <c:valAx>
        <c:axId val="730272376"/>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b="0" i="0" baseline="0">
                    <a:effectLst/>
                  </a:rPr>
                  <a:t>Latency(</a:t>
                </a:r>
                <a:r>
                  <a:rPr lang="en-US" sz="2800" b="0" i="0" baseline="0" err="1">
                    <a:effectLst/>
                  </a:rPr>
                  <a:t>ms</a:t>
                </a:r>
                <a:r>
                  <a:rPr lang="en-US" sz="2800" b="0" i="0" baseline="0">
                    <a:effectLst/>
                  </a:rPr>
                  <a:t>)</a:t>
                </a:r>
                <a:endParaRPr lang="en-US" sz="2800">
                  <a:effectLst/>
                </a:endParaRP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0279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0.48</c:v>
                </c:pt>
                <c:pt idx="1">
                  <c:v>0.66</c:v>
                </c:pt>
                <c:pt idx="2">
                  <c:v>0.74</c:v>
                </c:pt>
                <c:pt idx="3">
                  <c:v>0.78</c:v>
                </c:pt>
                <c:pt idx="4">
                  <c:v>0.82</c:v>
                </c:pt>
              </c:numCache>
            </c:numRef>
          </c:val>
          <c:extLst>
            <c:ext xmlns:c16="http://schemas.microsoft.com/office/drawing/2014/chart" uri="{C3380CC4-5D6E-409C-BE32-E72D297353CC}">
              <c16:uniqueId val="{00000000-C227-49C8-B1B5-753657D2E4C5}"/>
            </c:ext>
          </c:extLst>
        </c:ser>
        <c:dLbls>
          <c:showLegendKey val="0"/>
          <c:showVal val="0"/>
          <c:showCatName val="0"/>
          <c:showSerName val="0"/>
          <c:showPercent val="0"/>
          <c:showBubbleSize val="0"/>
        </c:dLbls>
        <c:gapWidth val="219"/>
        <c:overlap val="-27"/>
        <c:axId val="551502576"/>
        <c:axId val="551509136"/>
      </c:barChart>
      <c:catAx>
        <c:axId val="55150257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i="0" u="none" strike="noStrike" baseline="0">
                    <a:effectLst/>
                  </a:rPr>
                  <a:t>𝜆</a:t>
                </a:r>
                <a:endParaRPr lang="en-US" sz="2000"/>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1509136"/>
        <c:crosses val="autoZero"/>
        <c:auto val="1"/>
        <c:lblAlgn val="ctr"/>
        <c:lblOffset val="100"/>
        <c:noMultiLvlLbl val="0"/>
      </c:catAx>
      <c:valAx>
        <c:axId val="551509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baseline="0">
                    <a:effectLst/>
                  </a:rPr>
                  <a:t>Reduction Ratio</a:t>
                </a:r>
                <a:endParaRPr lang="en-US" sz="2400">
                  <a:effectLst/>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5150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[betterweather.xlsx]Sheet1!$F$1</c:f>
              <c:strCache>
                <c:ptCount val="1"/>
                <c:pt idx="0">
                  <c:v>Pixel XL</c:v>
                </c:pt>
              </c:strCache>
            </c:strRef>
          </c:tx>
          <c:spPr>
            <a:ln w="25400" cap="rnd">
              <a:solidFill>
                <a:schemeClr val="accent1"/>
              </a:solidFill>
              <a:round/>
            </a:ln>
            <a:effectLst/>
          </c:spPr>
          <c:marker>
            <c:symbol val="circle"/>
            <c:size val="5"/>
            <c:spPr>
              <a:solidFill>
                <a:schemeClr val="accent1"/>
              </a:solidFill>
              <a:ln w="38100">
                <a:solidFill>
                  <a:schemeClr val="accent1"/>
                </a:solidFill>
              </a:ln>
              <a:effectLst/>
            </c:spPr>
          </c:marker>
          <c:val>
            <c:numRef>
              <c:f>[betterweather.xlsx]Sheet1!$F$2:$F$29</c:f>
              <c:numCache>
                <c:formatCode>General</c:formatCode>
                <c:ptCount val="28"/>
                <c:pt idx="0">
                  <c:v>59.787116394802325</c:v>
                </c:pt>
                <c:pt idx="1">
                  <c:v>60.09633998109215</c:v>
                </c:pt>
                <c:pt idx="2">
                  <c:v>60.073749981708843</c:v>
                </c:pt>
                <c:pt idx="3">
                  <c:v>59.581955285090615</c:v>
                </c:pt>
                <c:pt idx="4">
                  <c:v>60.61538918244969</c:v>
                </c:pt>
                <c:pt idx="5">
                  <c:v>59.356433496682421</c:v>
                </c:pt>
                <c:pt idx="6">
                  <c:v>59.407751363824126</c:v>
                </c:pt>
                <c:pt idx="7">
                  <c:v>60.747480760236414</c:v>
                </c:pt>
                <c:pt idx="8">
                  <c:v>60.722436797752806</c:v>
                </c:pt>
                <c:pt idx="9">
                  <c:v>59.958140143311866</c:v>
                </c:pt>
                <c:pt idx="10">
                  <c:v>59.877566856830825</c:v>
                </c:pt>
                <c:pt idx="11">
                  <c:v>59.992223390313818</c:v>
                </c:pt>
                <c:pt idx="12">
                  <c:v>59.762811508999555</c:v>
                </c:pt>
                <c:pt idx="13">
                  <c:v>59.577259475218668</c:v>
                </c:pt>
                <c:pt idx="14">
                  <c:v>60.688698284561056</c:v>
                </c:pt>
                <c:pt idx="15">
                  <c:v>59.898939435031465</c:v>
                </c:pt>
                <c:pt idx="16">
                  <c:v>59.664059422654894</c:v>
                </c:pt>
                <c:pt idx="17">
                  <c:v>60.100152463067133</c:v>
                </c:pt>
                <c:pt idx="18">
                  <c:v>60.270798597136775</c:v>
                </c:pt>
                <c:pt idx="19">
                  <c:v>59.752906569547562</c:v>
                </c:pt>
                <c:pt idx="20">
                  <c:v>59.296938942543783</c:v>
                </c:pt>
                <c:pt idx="21">
                  <c:v>61.026527114875286</c:v>
                </c:pt>
                <c:pt idx="22">
                  <c:v>59.584711049696487</c:v>
                </c:pt>
                <c:pt idx="23">
                  <c:v>60.346894169075654</c:v>
                </c:pt>
                <c:pt idx="24">
                  <c:v>59.45709368084583</c:v>
                </c:pt>
                <c:pt idx="25">
                  <c:v>57.465120628389748</c:v>
                </c:pt>
                <c:pt idx="26">
                  <c:v>57.312259631603801</c:v>
                </c:pt>
                <c:pt idx="27">
                  <c:v>60.543141283279553</c:v>
                </c:pt>
              </c:numCache>
            </c:numRef>
          </c:val>
          <c:smooth val="0"/>
          <c:extLst>
            <c:ext xmlns:c16="http://schemas.microsoft.com/office/drawing/2014/chart" uri="{C3380CC4-5D6E-409C-BE32-E72D297353CC}">
              <c16:uniqueId val="{00000000-C1BF-4252-8FA0-B03EC9AC109E}"/>
            </c:ext>
          </c:extLst>
        </c:ser>
        <c:ser>
          <c:idx val="1"/>
          <c:order val="1"/>
          <c:tx>
            <c:strRef>
              <c:f>[betterweather.xlsx]Sheet1!$M$1</c:f>
              <c:strCache>
                <c:ptCount val="1"/>
                <c:pt idx="0">
                  <c:v>Nexus4</c:v>
                </c:pt>
              </c:strCache>
            </c:strRef>
          </c:tx>
          <c:spPr>
            <a:ln w="25400" cap="rnd">
              <a:solidFill>
                <a:schemeClr val="accent2"/>
              </a:solidFill>
              <a:round/>
            </a:ln>
            <a:effectLst/>
          </c:spPr>
          <c:marker>
            <c:symbol val="square"/>
            <c:size val="5"/>
            <c:spPr>
              <a:solidFill>
                <a:schemeClr val="accent2"/>
              </a:solidFill>
              <a:ln w="38100">
                <a:solidFill>
                  <a:schemeClr val="accent2"/>
                </a:solidFill>
              </a:ln>
              <a:effectLst/>
            </c:spPr>
          </c:marker>
          <c:val>
            <c:numRef>
              <c:f>[betterweather.xlsx]Sheet1!$M$2:$M$29</c:f>
              <c:numCache>
                <c:formatCode>General</c:formatCode>
                <c:ptCount val="28"/>
                <c:pt idx="0">
                  <c:v>11.865333</c:v>
                </c:pt>
                <c:pt idx="1">
                  <c:v>26.833500000000001</c:v>
                </c:pt>
                <c:pt idx="2">
                  <c:v>30.055499999999999</c:v>
                </c:pt>
                <c:pt idx="3">
                  <c:v>33.091000000000001</c:v>
                </c:pt>
                <c:pt idx="4">
                  <c:v>26.836500000000001</c:v>
                </c:pt>
                <c:pt idx="5">
                  <c:v>22.3125</c:v>
                </c:pt>
                <c:pt idx="6">
                  <c:v>29.9725</c:v>
                </c:pt>
                <c:pt idx="7">
                  <c:v>29.994499999999999</c:v>
                </c:pt>
                <c:pt idx="8">
                  <c:v>40.311</c:v>
                </c:pt>
                <c:pt idx="9">
                  <c:v>0</c:v>
                </c:pt>
                <c:pt idx="10">
                  <c:v>0</c:v>
                </c:pt>
                <c:pt idx="11">
                  <c:v>0</c:v>
                </c:pt>
                <c:pt idx="12">
                  <c:v>0</c:v>
                </c:pt>
                <c:pt idx="13">
                  <c:v>0</c:v>
                </c:pt>
                <c:pt idx="14">
                  <c:v>7.1499999999999994E-2</c:v>
                </c:pt>
                <c:pt idx="15">
                  <c:v>35.9285</c:v>
                </c:pt>
                <c:pt idx="16">
                  <c:v>35.393500000000003</c:v>
                </c:pt>
                <c:pt idx="17">
                  <c:v>26.823499999999999</c:v>
                </c:pt>
                <c:pt idx="18">
                  <c:v>28.518999999999998</c:v>
                </c:pt>
                <c:pt idx="19">
                  <c:v>17.032</c:v>
                </c:pt>
                <c:pt idx="20">
                  <c:v>5.1165000000000003</c:v>
                </c:pt>
                <c:pt idx="21">
                  <c:v>29.971499999999999</c:v>
                </c:pt>
                <c:pt idx="22">
                  <c:v>40.877499999999998</c:v>
                </c:pt>
                <c:pt idx="23">
                  <c:v>30.231000000000002</c:v>
                </c:pt>
                <c:pt idx="24">
                  <c:v>18.8995</c:v>
                </c:pt>
                <c:pt idx="25">
                  <c:v>40.863500000000002</c:v>
                </c:pt>
                <c:pt idx="26">
                  <c:v>30.706</c:v>
                </c:pt>
                <c:pt idx="27">
                  <c:v>26.747</c:v>
                </c:pt>
              </c:numCache>
            </c:numRef>
          </c:val>
          <c:smooth val="0"/>
          <c:extLst>
            <c:ext xmlns:c16="http://schemas.microsoft.com/office/drawing/2014/chart" uri="{C3380CC4-5D6E-409C-BE32-E72D297353CC}">
              <c16:uniqueId val="{00000001-C1BF-4252-8FA0-B03EC9AC109E}"/>
            </c:ext>
          </c:extLst>
        </c:ser>
        <c:ser>
          <c:idx val="2"/>
          <c:order val="2"/>
          <c:tx>
            <c:strRef>
              <c:f>[betterweather.xlsx]Sheet1!$J$1</c:f>
              <c:strCache>
                <c:ptCount val="1"/>
                <c:pt idx="0">
                  <c:v>Moto G</c:v>
                </c:pt>
              </c:strCache>
            </c:strRef>
          </c:tx>
          <c:spPr>
            <a:ln w="25400" cap="rnd">
              <a:solidFill>
                <a:srgbClr val="7030A0"/>
              </a:solidFill>
              <a:round/>
            </a:ln>
            <a:effectLst/>
          </c:spPr>
          <c:marker>
            <c:symbol val="triangle"/>
            <c:size val="5"/>
            <c:spPr>
              <a:solidFill>
                <a:srgbClr val="7030A0"/>
              </a:solidFill>
              <a:ln w="38100">
                <a:solidFill>
                  <a:srgbClr val="7030A0"/>
                </a:solidFill>
              </a:ln>
              <a:effectLst/>
            </c:spPr>
          </c:marker>
          <c:val>
            <c:numRef>
              <c:f>[betterweather.xlsx]Sheet1!$J$2:$J$29</c:f>
              <c:numCache>
                <c:formatCode>General</c:formatCode>
                <c:ptCount val="28"/>
                <c:pt idx="0">
                  <c:v>6.0460000000000003</c:v>
                </c:pt>
                <c:pt idx="1">
                  <c:v>42.884500000000003</c:v>
                </c:pt>
                <c:pt idx="2">
                  <c:v>28.398499999999999</c:v>
                </c:pt>
                <c:pt idx="3">
                  <c:v>32.773000000000003</c:v>
                </c:pt>
                <c:pt idx="4">
                  <c:v>29.3035</c:v>
                </c:pt>
                <c:pt idx="5">
                  <c:v>27.452500000000001</c:v>
                </c:pt>
                <c:pt idx="6">
                  <c:v>19.255500000000001</c:v>
                </c:pt>
                <c:pt idx="7">
                  <c:v>43.792499999999997</c:v>
                </c:pt>
                <c:pt idx="8">
                  <c:v>16.170999999999999</c:v>
                </c:pt>
                <c:pt idx="9">
                  <c:v>35.749499999999998</c:v>
                </c:pt>
                <c:pt idx="10">
                  <c:v>39.586500000000001</c:v>
                </c:pt>
                <c:pt idx="11">
                  <c:v>28.699750000000002</c:v>
                </c:pt>
                <c:pt idx="12">
                  <c:v>24.104500000000002</c:v>
                </c:pt>
                <c:pt idx="13">
                  <c:v>37.669499999999999</c:v>
                </c:pt>
                <c:pt idx="14">
                  <c:v>14.1945</c:v>
                </c:pt>
                <c:pt idx="15">
                  <c:v>30.011500000000002</c:v>
                </c:pt>
                <c:pt idx="16">
                  <c:v>46.277999999999999</c:v>
                </c:pt>
                <c:pt idx="17">
                  <c:v>13.7315</c:v>
                </c:pt>
                <c:pt idx="18">
                  <c:v>30.109000000000002</c:v>
                </c:pt>
                <c:pt idx="19">
                  <c:v>46.622500000000002</c:v>
                </c:pt>
                <c:pt idx="20">
                  <c:v>13.699</c:v>
                </c:pt>
                <c:pt idx="21">
                  <c:v>35.348999999999997</c:v>
                </c:pt>
                <c:pt idx="22">
                  <c:v>41.402500000000003</c:v>
                </c:pt>
                <c:pt idx="23">
                  <c:v>12.7965</c:v>
                </c:pt>
                <c:pt idx="24">
                  <c:v>30.012499999999999</c:v>
                </c:pt>
                <c:pt idx="25">
                  <c:v>29.9815</c:v>
                </c:pt>
                <c:pt idx="26">
                  <c:v>36.009</c:v>
                </c:pt>
                <c:pt idx="27">
                  <c:v>24.020499999999998</c:v>
                </c:pt>
              </c:numCache>
            </c:numRef>
          </c:val>
          <c:smooth val="0"/>
          <c:extLst>
            <c:ext xmlns:c16="http://schemas.microsoft.com/office/drawing/2014/chart" uri="{C3380CC4-5D6E-409C-BE32-E72D297353CC}">
              <c16:uniqueId val="{00000002-C1BF-4252-8FA0-B03EC9AC109E}"/>
            </c:ext>
          </c:extLst>
        </c:ser>
        <c:dLbls>
          <c:showLegendKey val="0"/>
          <c:showVal val="0"/>
          <c:showCatName val="0"/>
          <c:showSerName val="0"/>
          <c:showPercent val="0"/>
          <c:showBubbleSize val="0"/>
        </c:dLbls>
        <c:marker val="1"/>
        <c:smooth val="0"/>
        <c:axId val="630666816"/>
        <c:axId val="630663536"/>
      </c:lineChart>
      <c:catAx>
        <c:axId val="63066681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Time(min)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663536"/>
        <c:crosses val="autoZero"/>
        <c:auto val="1"/>
        <c:lblAlgn val="ctr"/>
        <c:lblOffset val="100"/>
        <c:noMultiLvlLbl val="0"/>
      </c:catAx>
      <c:valAx>
        <c:axId val="630663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GPS request time(s)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0666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4581391611758E-2"/>
          <c:y val="0.14388489208633093"/>
          <c:w val="0.83987054365996205"/>
          <c:h val="0.65911963342711666"/>
        </c:manualLayout>
      </c:layout>
      <c:lineChart>
        <c:grouping val="standard"/>
        <c:varyColors val="0"/>
        <c:ser>
          <c:idx val="0"/>
          <c:order val="0"/>
          <c:tx>
            <c:strRef>
              <c:f>[Kontalk.xlsx]Sheet1!$H$1</c:f>
              <c:strCache>
                <c:ptCount val="1"/>
                <c:pt idx="0">
                  <c:v>Wakelock Holding Time</c:v>
                </c:pt>
              </c:strCache>
            </c:strRef>
          </c:tx>
          <c:spPr>
            <a:ln w="25400" cap="rnd">
              <a:solidFill>
                <a:schemeClr val="accent1"/>
              </a:solidFill>
              <a:round/>
            </a:ln>
            <a:effectLst/>
          </c:spPr>
          <c:marker>
            <c:symbol val="circle"/>
            <c:size val="5"/>
            <c:spPr>
              <a:solidFill>
                <a:schemeClr val="accent1"/>
              </a:solidFill>
              <a:ln w="38100">
                <a:solidFill>
                  <a:schemeClr val="accent1"/>
                </a:solidFill>
              </a:ln>
              <a:effectLst/>
            </c:spPr>
          </c:marker>
          <c:val>
            <c:numRef>
              <c:f>[Kontalk.xlsx]Sheet1!$C$27:$C$66</c:f>
              <c:numCache>
                <c:formatCode>General</c:formatCode>
                <c:ptCount val="40"/>
                <c:pt idx="0">
                  <c:v>14.038</c:v>
                </c:pt>
                <c:pt idx="1">
                  <c:v>14.038</c:v>
                </c:pt>
                <c:pt idx="2">
                  <c:v>14.038</c:v>
                </c:pt>
                <c:pt idx="3">
                  <c:v>29.302</c:v>
                </c:pt>
                <c:pt idx="4">
                  <c:v>23.876000000000001</c:v>
                </c:pt>
                <c:pt idx="5">
                  <c:v>33.765999999999998</c:v>
                </c:pt>
                <c:pt idx="6">
                  <c:v>24.582000000000001</c:v>
                </c:pt>
                <c:pt idx="7">
                  <c:v>33.613</c:v>
                </c:pt>
                <c:pt idx="8">
                  <c:v>29.283000000000001</c:v>
                </c:pt>
                <c:pt idx="9">
                  <c:v>28.702000000000002</c:v>
                </c:pt>
                <c:pt idx="10">
                  <c:v>29.55</c:v>
                </c:pt>
                <c:pt idx="11">
                  <c:v>30.741</c:v>
                </c:pt>
                <c:pt idx="12">
                  <c:v>27.963999999999999</c:v>
                </c:pt>
                <c:pt idx="13">
                  <c:v>23.45</c:v>
                </c:pt>
                <c:pt idx="14">
                  <c:v>35.408999999999999</c:v>
                </c:pt>
                <c:pt idx="15">
                  <c:v>30.687000000000001</c:v>
                </c:pt>
                <c:pt idx="16">
                  <c:v>28.074000000000002</c:v>
                </c:pt>
                <c:pt idx="17">
                  <c:v>29.213000000000001</c:v>
                </c:pt>
                <c:pt idx="18">
                  <c:v>29.818000000000001</c:v>
                </c:pt>
                <c:pt idx="19">
                  <c:v>30.163</c:v>
                </c:pt>
                <c:pt idx="20">
                  <c:v>27.917000000000002</c:v>
                </c:pt>
                <c:pt idx="21">
                  <c:v>28.7</c:v>
                </c:pt>
                <c:pt idx="22">
                  <c:v>21.125</c:v>
                </c:pt>
                <c:pt idx="23">
                  <c:v>36.616</c:v>
                </c:pt>
                <c:pt idx="24">
                  <c:v>28.776</c:v>
                </c:pt>
                <c:pt idx="25">
                  <c:v>29.277000000000001</c:v>
                </c:pt>
                <c:pt idx="26">
                  <c:v>21.021000000000001</c:v>
                </c:pt>
                <c:pt idx="27">
                  <c:v>37.871000000000002</c:v>
                </c:pt>
                <c:pt idx="28">
                  <c:v>29.561</c:v>
                </c:pt>
                <c:pt idx="29">
                  <c:v>28.937000000000001</c:v>
                </c:pt>
                <c:pt idx="30">
                  <c:v>20.856999999999999</c:v>
                </c:pt>
                <c:pt idx="31">
                  <c:v>37.731000000000002</c:v>
                </c:pt>
                <c:pt idx="32">
                  <c:v>29.448</c:v>
                </c:pt>
                <c:pt idx="33">
                  <c:v>22.925999999999998</c:v>
                </c:pt>
                <c:pt idx="34">
                  <c:v>27.440999999999999</c:v>
                </c:pt>
                <c:pt idx="35">
                  <c:v>40.136000000000003</c:v>
                </c:pt>
                <c:pt idx="36">
                  <c:v>18.254999999999999</c:v>
                </c:pt>
                <c:pt idx="37">
                  <c:v>35.256</c:v>
                </c:pt>
                <c:pt idx="38">
                  <c:v>30.663</c:v>
                </c:pt>
                <c:pt idx="39">
                  <c:v>28.286000000000001</c:v>
                </c:pt>
              </c:numCache>
            </c:numRef>
          </c:val>
          <c:smooth val="0"/>
          <c:extLst>
            <c:ext xmlns:c16="http://schemas.microsoft.com/office/drawing/2014/chart" uri="{C3380CC4-5D6E-409C-BE32-E72D297353CC}">
              <c16:uniqueId val="{00000000-CE45-424B-967F-74E400020A14}"/>
            </c:ext>
          </c:extLst>
        </c:ser>
        <c:dLbls>
          <c:showLegendKey val="0"/>
          <c:showVal val="0"/>
          <c:showCatName val="0"/>
          <c:showSerName val="0"/>
          <c:showPercent val="0"/>
          <c:showBubbleSize val="0"/>
        </c:dLbls>
        <c:marker val="1"/>
        <c:smooth val="0"/>
        <c:axId val="464387576"/>
        <c:axId val="464386920"/>
      </c:lineChart>
      <c:lineChart>
        <c:grouping val="standard"/>
        <c:varyColors val="0"/>
        <c:ser>
          <c:idx val="1"/>
          <c:order val="1"/>
          <c:tx>
            <c:strRef>
              <c:f>[Kontalk.xlsx]Sheet1!$D$1</c:f>
              <c:strCache>
                <c:ptCount val="1"/>
                <c:pt idx="0">
                  <c:v>CPU Usage/WL time</c:v>
                </c:pt>
              </c:strCache>
            </c:strRef>
          </c:tx>
          <c:spPr>
            <a:ln w="25400" cap="rnd">
              <a:solidFill>
                <a:schemeClr val="accent2"/>
              </a:solidFill>
              <a:round/>
            </a:ln>
            <a:effectLst/>
          </c:spPr>
          <c:marker>
            <c:symbol val="triangle"/>
            <c:size val="5"/>
            <c:spPr>
              <a:solidFill>
                <a:schemeClr val="accent2"/>
              </a:solidFill>
              <a:ln w="38100">
                <a:solidFill>
                  <a:schemeClr val="accent2"/>
                </a:solidFill>
              </a:ln>
              <a:effectLst/>
            </c:spPr>
          </c:marker>
          <c:val>
            <c:numRef>
              <c:f>[Kontalk.xlsx]Sheet1!$D$27:$D$66</c:f>
              <c:numCache>
                <c:formatCode>General</c:formatCode>
                <c:ptCount val="40"/>
                <c:pt idx="0">
                  <c:v>7.9215389999999997E-2</c:v>
                </c:pt>
                <c:pt idx="1">
                  <c:v>7.2253086999999994E-2</c:v>
                </c:pt>
                <c:pt idx="2">
                  <c:v>7.5422980000000001E-2</c:v>
                </c:pt>
                <c:pt idx="3">
                  <c:v>7.9858029999999997E-2</c:v>
                </c:pt>
                <c:pt idx="4">
                  <c:v>8.1253141000000001E-2</c:v>
                </c:pt>
                <c:pt idx="5">
                  <c:v>8.2035182999999998E-2</c:v>
                </c:pt>
                <c:pt idx="6">
                  <c:v>0.124481328</c:v>
                </c:pt>
                <c:pt idx="7">
                  <c:v>8.5086126999999998E-2</c:v>
                </c:pt>
                <c:pt idx="8">
                  <c:v>9.4594132999999997E-2</c:v>
                </c:pt>
                <c:pt idx="9">
                  <c:v>0.11532297399999999</c:v>
                </c:pt>
                <c:pt idx="10">
                  <c:v>6.5989848000000004E-2</c:v>
                </c:pt>
                <c:pt idx="11">
                  <c:v>8.0023421999999997E-2</c:v>
                </c:pt>
                <c:pt idx="12">
                  <c:v>7.5096552999999996E-2</c:v>
                </c:pt>
                <c:pt idx="13">
                  <c:v>0.46226012799999999</c:v>
                </c:pt>
                <c:pt idx="14">
                  <c:v>0.53122087600000001</c:v>
                </c:pt>
                <c:pt idx="15">
                  <c:v>7.3646821000000001E-2</c:v>
                </c:pt>
                <c:pt idx="16">
                  <c:v>7.6583315999999999E-2</c:v>
                </c:pt>
                <c:pt idx="17">
                  <c:v>9.4820798999999997E-2</c:v>
                </c:pt>
                <c:pt idx="18">
                  <c:v>8.0488296000000001E-2</c:v>
                </c:pt>
                <c:pt idx="19">
                  <c:v>0.100122667</c:v>
                </c:pt>
                <c:pt idx="20">
                  <c:v>6.5551455999999994E-2</c:v>
                </c:pt>
                <c:pt idx="21">
                  <c:v>9.1637630999999997E-2</c:v>
                </c:pt>
                <c:pt idx="22">
                  <c:v>9.2307691999999997E-2</c:v>
                </c:pt>
                <c:pt idx="23">
                  <c:v>8.6301070999999993E-2</c:v>
                </c:pt>
                <c:pt idx="24">
                  <c:v>9.4175702E-2</c:v>
                </c:pt>
                <c:pt idx="25">
                  <c:v>7.4461181000000001E-2</c:v>
                </c:pt>
                <c:pt idx="26">
                  <c:v>9.5142952000000003E-2</c:v>
                </c:pt>
                <c:pt idx="27">
                  <c:v>7.1558712999999996E-2</c:v>
                </c:pt>
                <c:pt idx="28">
                  <c:v>6.0891039000000001E-2</c:v>
                </c:pt>
                <c:pt idx="29">
                  <c:v>9.9180979000000002E-2</c:v>
                </c:pt>
                <c:pt idx="30">
                  <c:v>9.6370523E-2</c:v>
                </c:pt>
                <c:pt idx="31">
                  <c:v>7.6594841999999996E-2</c:v>
                </c:pt>
                <c:pt idx="32">
                  <c:v>7.2330887999999996E-2</c:v>
                </c:pt>
                <c:pt idx="33">
                  <c:v>9.9886591999999996E-2</c:v>
                </c:pt>
                <c:pt idx="34">
                  <c:v>7.3976896E-2</c:v>
                </c:pt>
                <c:pt idx="35">
                  <c:v>9.0940801000000002E-2</c:v>
                </c:pt>
                <c:pt idx="36">
                  <c:v>0.11120241</c:v>
                </c:pt>
                <c:pt idx="37">
                  <c:v>0.102393919</c:v>
                </c:pt>
                <c:pt idx="38">
                  <c:v>9.8163911000000006E-2</c:v>
                </c:pt>
                <c:pt idx="39">
                  <c:v>0.10570600300000001</c:v>
                </c:pt>
              </c:numCache>
            </c:numRef>
          </c:val>
          <c:smooth val="0"/>
          <c:extLst>
            <c:ext xmlns:c16="http://schemas.microsoft.com/office/drawing/2014/chart" uri="{C3380CC4-5D6E-409C-BE32-E72D297353CC}">
              <c16:uniqueId val="{00000001-CE45-424B-967F-74E400020A14}"/>
            </c:ext>
          </c:extLst>
        </c:ser>
        <c:dLbls>
          <c:showLegendKey val="0"/>
          <c:showVal val="0"/>
          <c:showCatName val="0"/>
          <c:showSerName val="0"/>
          <c:showPercent val="0"/>
          <c:showBubbleSize val="0"/>
        </c:dLbls>
        <c:marker val="1"/>
        <c:smooth val="0"/>
        <c:axId val="494215120"/>
        <c:axId val="494207576"/>
      </c:lineChart>
      <c:catAx>
        <c:axId val="4643875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6920"/>
        <c:crosses val="autoZero"/>
        <c:auto val="1"/>
        <c:lblAlgn val="ctr"/>
        <c:lblOffset val="100"/>
        <c:noMultiLvlLbl val="0"/>
      </c:catAx>
      <c:valAx>
        <c:axId val="464386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Wakelock Holding</a:t>
                </a:r>
                <a:r>
                  <a:rPr lang="en-US" sz="1400" baseline="0"/>
                  <a:t> Time(s)</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7576"/>
        <c:crosses val="autoZero"/>
        <c:crossBetween val="between"/>
      </c:valAx>
      <c:valAx>
        <c:axId val="4942075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CPU/WL</a:t>
                </a:r>
                <a:r>
                  <a:rPr lang="en-US" sz="1400" baseline="0"/>
                  <a:t> Time</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215120"/>
        <c:crosses val="max"/>
        <c:crossBetween val="between"/>
      </c:valAx>
      <c:catAx>
        <c:axId val="494215120"/>
        <c:scaling>
          <c:orientation val="minMax"/>
        </c:scaling>
        <c:delete val="1"/>
        <c:axPos val="b"/>
        <c:majorTickMark val="out"/>
        <c:minorTickMark val="none"/>
        <c:tickLblPos val="nextTo"/>
        <c:crossAx val="494207576"/>
        <c:crosses val="autoZero"/>
        <c:auto val="1"/>
        <c:lblAlgn val="ctr"/>
        <c:lblOffset val="100"/>
        <c:noMultiLvlLbl val="0"/>
      </c:catAx>
      <c:spPr>
        <a:noFill/>
        <a:ln>
          <a:noFill/>
        </a:ln>
        <a:effectLst/>
      </c:spPr>
    </c:plotArea>
    <c:legend>
      <c:legendPos val="r"/>
      <c:layout>
        <c:manualLayout>
          <c:xMode val="edge"/>
          <c:yMode val="edge"/>
          <c:x val="0.1270323177218157"/>
          <c:y val="3.0589701467172731E-3"/>
          <c:w val="0.74990791754563546"/>
          <c:h val="0.158550325094255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4581391611758E-2"/>
          <c:y val="0.14388489208633093"/>
          <c:w val="0.83987054365996205"/>
          <c:h val="0.65911963342711666"/>
        </c:manualLayout>
      </c:layout>
      <c:lineChart>
        <c:grouping val="standard"/>
        <c:varyColors val="0"/>
        <c:ser>
          <c:idx val="0"/>
          <c:order val="0"/>
          <c:tx>
            <c:strRef>
              <c:f>[Kontalk.xlsx]Sheet1!$H$1</c:f>
              <c:strCache>
                <c:ptCount val="1"/>
                <c:pt idx="0">
                  <c:v>Wakelock Holding Time</c:v>
                </c:pt>
              </c:strCache>
            </c:strRef>
          </c:tx>
          <c:spPr>
            <a:ln w="25400" cap="rnd">
              <a:solidFill>
                <a:schemeClr val="accent1"/>
              </a:solidFill>
              <a:round/>
            </a:ln>
            <a:effectLst/>
          </c:spPr>
          <c:marker>
            <c:symbol val="circle"/>
            <c:size val="5"/>
            <c:spPr>
              <a:solidFill>
                <a:schemeClr val="accent1"/>
              </a:solidFill>
              <a:ln w="38100">
                <a:solidFill>
                  <a:schemeClr val="accent1"/>
                </a:solidFill>
              </a:ln>
              <a:effectLst/>
            </c:spPr>
          </c:marker>
          <c:val>
            <c:numRef>
              <c:f>[Kontalk.xlsx]Sheet1!$C$27:$C$66</c:f>
              <c:numCache>
                <c:formatCode>General</c:formatCode>
                <c:ptCount val="40"/>
                <c:pt idx="0">
                  <c:v>14.038</c:v>
                </c:pt>
                <c:pt idx="1">
                  <c:v>14.038</c:v>
                </c:pt>
                <c:pt idx="2">
                  <c:v>14.038</c:v>
                </c:pt>
                <c:pt idx="3">
                  <c:v>29.302</c:v>
                </c:pt>
                <c:pt idx="4">
                  <c:v>23.876000000000001</c:v>
                </c:pt>
                <c:pt idx="5">
                  <c:v>33.765999999999998</c:v>
                </c:pt>
                <c:pt idx="6">
                  <c:v>24.582000000000001</c:v>
                </c:pt>
                <c:pt idx="7">
                  <c:v>33.613</c:v>
                </c:pt>
                <c:pt idx="8">
                  <c:v>29.283000000000001</c:v>
                </c:pt>
                <c:pt idx="9">
                  <c:v>28.702000000000002</c:v>
                </c:pt>
                <c:pt idx="10">
                  <c:v>29.55</c:v>
                </c:pt>
                <c:pt idx="11">
                  <c:v>30.741</c:v>
                </c:pt>
                <c:pt idx="12">
                  <c:v>27.963999999999999</c:v>
                </c:pt>
                <c:pt idx="13">
                  <c:v>23.45</c:v>
                </c:pt>
                <c:pt idx="14">
                  <c:v>35.408999999999999</c:v>
                </c:pt>
                <c:pt idx="15">
                  <c:v>30.687000000000001</c:v>
                </c:pt>
                <c:pt idx="16">
                  <c:v>28.074000000000002</c:v>
                </c:pt>
                <c:pt idx="17">
                  <c:v>29.213000000000001</c:v>
                </c:pt>
                <c:pt idx="18">
                  <c:v>29.818000000000001</c:v>
                </c:pt>
                <c:pt idx="19">
                  <c:v>30.163</c:v>
                </c:pt>
                <c:pt idx="20">
                  <c:v>27.917000000000002</c:v>
                </c:pt>
                <c:pt idx="21">
                  <c:v>28.7</c:v>
                </c:pt>
                <c:pt idx="22">
                  <c:v>21.125</c:v>
                </c:pt>
                <c:pt idx="23">
                  <c:v>36.616</c:v>
                </c:pt>
                <c:pt idx="24">
                  <c:v>28.776</c:v>
                </c:pt>
                <c:pt idx="25">
                  <c:v>29.277000000000001</c:v>
                </c:pt>
                <c:pt idx="26">
                  <c:v>21.021000000000001</c:v>
                </c:pt>
                <c:pt idx="27">
                  <c:v>37.871000000000002</c:v>
                </c:pt>
                <c:pt idx="28">
                  <c:v>29.561</c:v>
                </c:pt>
                <c:pt idx="29">
                  <c:v>28.937000000000001</c:v>
                </c:pt>
                <c:pt idx="30">
                  <c:v>20.856999999999999</c:v>
                </c:pt>
                <c:pt idx="31">
                  <c:v>37.731000000000002</c:v>
                </c:pt>
                <c:pt idx="32">
                  <c:v>29.448</c:v>
                </c:pt>
                <c:pt idx="33">
                  <c:v>22.925999999999998</c:v>
                </c:pt>
                <c:pt idx="34">
                  <c:v>27.440999999999999</c:v>
                </c:pt>
                <c:pt idx="35">
                  <c:v>40.136000000000003</c:v>
                </c:pt>
                <c:pt idx="36">
                  <c:v>18.254999999999999</c:v>
                </c:pt>
                <c:pt idx="37">
                  <c:v>35.256</c:v>
                </c:pt>
                <c:pt idx="38">
                  <c:v>30.663</c:v>
                </c:pt>
                <c:pt idx="39">
                  <c:v>28.286000000000001</c:v>
                </c:pt>
              </c:numCache>
            </c:numRef>
          </c:val>
          <c:smooth val="0"/>
          <c:extLst>
            <c:ext xmlns:c16="http://schemas.microsoft.com/office/drawing/2014/chart" uri="{C3380CC4-5D6E-409C-BE32-E72D297353CC}">
              <c16:uniqueId val="{00000000-1868-4703-AB3F-459054702FB7}"/>
            </c:ext>
          </c:extLst>
        </c:ser>
        <c:dLbls>
          <c:showLegendKey val="0"/>
          <c:showVal val="0"/>
          <c:showCatName val="0"/>
          <c:showSerName val="0"/>
          <c:showPercent val="0"/>
          <c:showBubbleSize val="0"/>
        </c:dLbls>
        <c:marker val="1"/>
        <c:smooth val="0"/>
        <c:axId val="464387576"/>
        <c:axId val="464386920"/>
      </c:lineChart>
      <c:catAx>
        <c:axId val="4643875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6920"/>
        <c:crosses val="autoZero"/>
        <c:auto val="1"/>
        <c:lblAlgn val="ctr"/>
        <c:lblOffset val="100"/>
        <c:noMultiLvlLbl val="0"/>
      </c:catAx>
      <c:valAx>
        <c:axId val="464386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Wakelock Holding</a:t>
                </a:r>
                <a:r>
                  <a:rPr lang="en-US" sz="1400" baseline="0"/>
                  <a:t> Time(s)</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7576"/>
        <c:crosses val="autoZero"/>
        <c:crossBetween val="between"/>
      </c:valAx>
      <c:spPr>
        <a:noFill/>
        <a:ln>
          <a:noFill/>
        </a:ln>
        <a:effectLst/>
      </c:spPr>
    </c:plotArea>
    <c:legend>
      <c:legendPos val="r"/>
      <c:layout>
        <c:manualLayout>
          <c:xMode val="edge"/>
          <c:yMode val="edge"/>
          <c:x val="0.1270323177218157"/>
          <c:y val="3.0589701467172731E-3"/>
          <c:w val="0.74990791754563546"/>
          <c:h val="0.158550325094255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4581391611758E-2"/>
          <c:y val="0.14388489208633093"/>
          <c:w val="0.83987054365996205"/>
          <c:h val="0.65911963342711666"/>
        </c:manualLayout>
      </c:layout>
      <c:lineChart>
        <c:grouping val="standard"/>
        <c:varyColors val="0"/>
        <c:ser>
          <c:idx val="0"/>
          <c:order val="0"/>
          <c:tx>
            <c:strRef>
              <c:f>[Kontalk.xlsx]Sheet1!$H$1</c:f>
              <c:strCache>
                <c:ptCount val="1"/>
                <c:pt idx="0">
                  <c:v>Wakelock Holding Time</c:v>
                </c:pt>
              </c:strCache>
            </c:strRef>
          </c:tx>
          <c:spPr>
            <a:ln w="25400" cap="rnd">
              <a:solidFill>
                <a:schemeClr val="accent1"/>
              </a:solidFill>
              <a:round/>
            </a:ln>
            <a:effectLst/>
          </c:spPr>
          <c:marker>
            <c:symbol val="circle"/>
            <c:size val="5"/>
            <c:spPr>
              <a:solidFill>
                <a:schemeClr val="accent1"/>
              </a:solidFill>
              <a:ln w="38100">
                <a:solidFill>
                  <a:schemeClr val="accent1"/>
                </a:solidFill>
              </a:ln>
              <a:effectLst/>
            </c:spPr>
          </c:marker>
          <c:val>
            <c:numRef>
              <c:f>[Kontalk.xlsx]Sheet1!$C$27:$C$66</c:f>
              <c:numCache>
                <c:formatCode>General</c:formatCode>
                <c:ptCount val="40"/>
                <c:pt idx="0">
                  <c:v>14.038</c:v>
                </c:pt>
                <c:pt idx="1">
                  <c:v>14.038</c:v>
                </c:pt>
                <c:pt idx="2">
                  <c:v>14.038</c:v>
                </c:pt>
                <c:pt idx="3">
                  <c:v>29.302</c:v>
                </c:pt>
                <c:pt idx="4">
                  <c:v>23.876000000000001</c:v>
                </c:pt>
                <c:pt idx="5">
                  <c:v>33.765999999999998</c:v>
                </c:pt>
                <c:pt idx="6">
                  <c:v>24.582000000000001</c:v>
                </c:pt>
                <c:pt idx="7">
                  <c:v>33.613</c:v>
                </c:pt>
                <c:pt idx="8">
                  <c:v>29.283000000000001</c:v>
                </c:pt>
                <c:pt idx="9">
                  <c:v>28.702000000000002</c:v>
                </c:pt>
                <c:pt idx="10">
                  <c:v>29.55</c:v>
                </c:pt>
                <c:pt idx="11">
                  <c:v>30.741</c:v>
                </c:pt>
                <c:pt idx="12">
                  <c:v>27.963999999999999</c:v>
                </c:pt>
                <c:pt idx="13">
                  <c:v>23.45</c:v>
                </c:pt>
                <c:pt idx="14">
                  <c:v>35.408999999999999</c:v>
                </c:pt>
                <c:pt idx="15">
                  <c:v>30.687000000000001</c:v>
                </c:pt>
                <c:pt idx="16">
                  <c:v>28.074000000000002</c:v>
                </c:pt>
                <c:pt idx="17">
                  <c:v>29.213000000000001</c:v>
                </c:pt>
                <c:pt idx="18">
                  <c:v>29.818000000000001</c:v>
                </c:pt>
                <c:pt idx="19">
                  <c:v>30.163</c:v>
                </c:pt>
                <c:pt idx="20">
                  <c:v>27.917000000000002</c:v>
                </c:pt>
                <c:pt idx="21">
                  <c:v>28.7</c:v>
                </c:pt>
                <c:pt idx="22">
                  <c:v>21.125</c:v>
                </c:pt>
                <c:pt idx="23">
                  <c:v>36.616</c:v>
                </c:pt>
                <c:pt idx="24">
                  <c:v>28.776</c:v>
                </c:pt>
                <c:pt idx="25">
                  <c:v>29.277000000000001</c:v>
                </c:pt>
                <c:pt idx="26">
                  <c:v>21.021000000000001</c:v>
                </c:pt>
                <c:pt idx="27">
                  <c:v>37.871000000000002</c:v>
                </c:pt>
                <c:pt idx="28">
                  <c:v>29.561</c:v>
                </c:pt>
                <c:pt idx="29">
                  <c:v>28.937000000000001</c:v>
                </c:pt>
                <c:pt idx="30">
                  <c:v>20.856999999999999</c:v>
                </c:pt>
                <c:pt idx="31">
                  <c:v>37.731000000000002</c:v>
                </c:pt>
                <c:pt idx="32">
                  <c:v>29.448</c:v>
                </c:pt>
                <c:pt idx="33">
                  <c:v>22.925999999999998</c:v>
                </c:pt>
                <c:pt idx="34">
                  <c:v>27.440999999999999</c:v>
                </c:pt>
                <c:pt idx="35">
                  <c:v>40.136000000000003</c:v>
                </c:pt>
                <c:pt idx="36">
                  <c:v>18.254999999999999</c:v>
                </c:pt>
                <c:pt idx="37">
                  <c:v>35.256</c:v>
                </c:pt>
                <c:pt idx="38">
                  <c:v>30.663</c:v>
                </c:pt>
                <c:pt idx="39">
                  <c:v>28.286000000000001</c:v>
                </c:pt>
              </c:numCache>
            </c:numRef>
          </c:val>
          <c:smooth val="0"/>
          <c:extLst>
            <c:ext xmlns:c16="http://schemas.microsoft.com/office/drawing/2014/chart" uri="{C3380CC4-5D6E-409C-BE32-E72D297353CC}">
              <c16:uniqueId val="{00000000-0D21-42DC-94E1-77FECF3B3806}"/>
            </c:ext>
          </c:extLst>
        </c:ser>
        <c:dLbls>
          <c:showLegendKey val="0"/>
          <c:showVal val="0"/>
          <c:showCatName val="0"/>
          <c:showSerName val="0"/>
          <c:showPercent val="0"/>
          <c:showBubbleSize val="0"/>
        </c:dLbls>
        <c:marker val="1"/>
        <c:smooth val="0"/>
        <c:axId val="464387576"/>
        <c:axId val="464386920"/>
      </c:lineChart>
      <c:lineChart>
        <c:grouping val="standard"/>
        <c:varyColors val="0"/>
        <c:ser>
          <c:idx val="1"/>
          <c:order val="1"/>
          <c:tx>
            <c:strRef>
              <c:f>[Kontalk.xlsx]Sheet1!$D$1</c:f>
              <c:strCache>
                <c:ptCount val="1"/>
                <c:pt idx="0">
                  <c:v>CPU Usage/WL time</c:v>
                </c:pt>
              </c:strCache>
            </c:strRef>
          </c:tx>
          <c:spPr>
            <a:ln w="25400" cap="rnd">
              <a:solidFill>
                <a:schemeClr val="accent2"/>
              </a:solidFill>
              <a:round/>
            </a:ln>
            <a:effectLst/>
          </c:spPr>
          <c:marker>
            <c:symbol val="triangle"/>
            <c:size val="5"/>
            <c:spPr>
              <a:solidFill>
                <a:schemeClr val="accent2"/>
              </a:solidFill>
              <a:ln w="38100">
                <a:solidFill>
                  <a:schemeClr val="accent2"/>
                </a:solidFill>
              </a:ln>
              <a:effectLst/>
            </c:spPr>
          </c:marker>
          <c:val>
            <c:numRef>
              <c:f>[Kontalk.xlsx]Sheet1!$D$27:$D$66</c:f>
              <c:numCache>
                <c:formatCode>General</c:formatCode>
                <c:ptCount val="40"/>
                <c:pt idx="0">
                  <c:v>7.9215389999999997E-2</c:v>
                </c:pt>
                <c:pt idx="1">
                  <c:v>7.2253086999999994E-2</c:v>
                </c:pt>
                <c:pt idx="2">
                  <c:v>7.5422980000000001E-2</c:v>
                </c:pt>
                <c:pt idx="3">
                  <c:v>7.9858029999999997E-2</c:v>
                </c:pt>
                <c:pt idx="4">
                  <c:v>8.1253141000000001E-2</c:v>
                </c:pt>
                <c:pt idx="5">
                  <c:v>8.2035182999999998E-2</c:v>
                </c:pt>
                <c:pt idx="6">
                  <c:v>0.124481328</c:v>
                </c:pt>
                <c:pt idx="7">
                  <c:v>8.5086126999999998E-2</c:v>
                </c:pt>
                <c:pt idx="8">
                  <c:v>9.4594132999999997E-2</c:v>
                </c:pt>
                <c:pt idx="9">
                  <c:v>0.11532297399999999</c:v>
                </c:pt>
                <c:pt idx="10">
                  <c:v>6.5989848000000004E-2</c:v>
                </c:pt>
                <c:pt idx="11">
                  <c:v>8.0023421999999997E-2</c:v>
                </c:pt>
                <c:pt idx="12">
                  <c:v>7.5096552999999996E-2</c:v>
                </c:pt>
                <c:pt idx="13">
                  <c:v>0.46226012799999999</c:v>
                </c:pt>
                <c:pt idx="14">
                  <c:v>0.53122087600000001</c:v>
                </c:pt>
                <c:pt idx="15">
                  <c:v>7.3646821000000001E-2</c:v>
                </c:pt>
                <c:pt idx="16">
                  <c:v>7.6583315999999999E-2</c:v>
                </c:pt>
                <c:pt idx="17">
                  <c:v>9.4820798999999997E-2</c:v>
                </c:pt>
                <c:pt idx="18">
                  <c:v>8.0488296000000001E-2</c:v>
                </c:pt>
                <c:pt idx="19">
                  <c:v>0.100122667</c:v>
                </c:pt>
                <c:pt idx="20">
                  <c:v>6.5551455999999994E-2</c:v>
                </c:pt>
                <c:pt idx="21">
                  <c:v>9.1637630999999997E-2</c:v>
                </c:pt>
                <c:pt idx="22">
                  <c:v>9.2307691999999997E-2</c:v>
                </c:pt>
                <c:pt idx="23">
                  <c:v>8.6301070999999993E-2</c:v>
                </c:pt>
                <c:pt idx="24">
                  <c:v>9.4175702E-2</c:v>
                </c:pt>
                <c:pt idx="25">
                  <c:v>7.4461181000000001E-2</c:v>
                </c:pt>
                <c:pt idx="26">
                  <c:v>9.5142952000000003E-2</c:v>
                </c:pt>
                <c:pt idx="27">
                  <c:v>7.1558712999999996E-2</c:v>
                </c:pt>
                <c:pt idx="28">
                  <c:v>6.0891039000000001E-2</c:v>
                </c:pt>
                <c:pt idx="29">
                  <c:v>9.9180979000000002E-2</c:v>
                </c:pt>
                <c:pt idx="30">
                  <c:v>9.6370523E-2</c:v>
                </c:pt>
                <c:pt idx="31">
                  <c:v>7.6594841999999996E-2</c:v>
                </c:pt>
                <c:pt idx="32">
                  <c:v>7.2330887999999996E-2</c:v>
                </c:pt>
                <c:pt idx="33">
                  <c:v>9.9886591999999996E-2</c:v>
                </c:pt>
                <c:pt idx="34">
                  <c:v>7.3976896E-2</c:v>
                </c:pt>
                <c:pt idx="35">
                  <c:v>9.0940801000000002E-2</c:v>
                </c:pt>
                <c:pt idx="36">
                  <c:v>0.11120241</c:v>
                </c:pt>
                <c:pt idx="37">
                  <c:v>0.102393919</c:v>
                </c:pt>
                <c:pt idx="38">
                  <c:v>9.8163911000000006E-2</c:v>
                </c:pt>
                <c:pt idx="39">
                  <c:v>0.10570600300000001</c:v>
                </c:pt>
              </c:numCache>
            </c:numRef>
          </c:val>
          <c:smooth val="0"/>
          <c:extLst>
            <c:ext xmlns:c16="http://schemas.microsoft.com/office/drawing/2014/chart" uri="{C3380CC4-5D6E-409C-BE32-E72D297353CC}">
              <c16:uniqueId val="{00000001-0D21-42DC-94E1-77FECF3B3806}"/>
            </c:ext>
          </c:extLst>
        </c:ser>
        <c:dLbls>
          <c:showLegendKey val="0"/>
          <c:showVal val="0"/>
          <c:showCatName val="0"/>
          <c:showSerName val="0"/>
          <c:showPercent val="0"/>
          <c:showBubbleSize val="0"/>
        </c:dLbls>
        <c:marker val="1"/>
        <c:smooth val="0"/>
        <c:axId val="494215120"/>
        <c:axId val="494207576"/>
      </c:lineChart>
      <c:catAx>
        <c:axId val="4643875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6920"/>
        <c:crosses val="autoZero"/>
        <c:auto val="1"/>
        <c:lblAlgn val="ctr"/>
        <c:lblOffset val="100"/>
        <c:noMultiLvlLbl val="0"/>
      </c:catAx>
      <c:valAx>
        <c:axId val="464386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Wakelock Holding</a:t>
                </a:r>
                <a:r>
                  <a:rPr lang="en-US" sz="1400" baseline="0"/>
                  <a:t> Time(s)</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7576"/>
        <c:crosses val="autoZero"/>
        <c:crossBetween val="between"/>
      </c:valAx>
      <c:valAx>
        <c:axId val="4942075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CPU/WL</a:t>
                </a:r>
                <a:r>
                  <a:rPr lang="en-US" sz="1400" baseline="0"/>
                  <a:t> Time</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215120"/>
        <c:crosses val="max"/>
        <c:crossBetween val="between"/>
      </c:valAx>
      <c:catAx>
        <c:axId val="494215120"/>
        <c:scaling>
          <c:orientation val="minMax"/>
        </c:scaling>
        <c:delete val="1"/>
        <c:axPos val="b"/>
        <c:majorTickMark val="out"/>
        <c:minorTickMark val="none"/>
        <c:tickLblPos val="nextTo"/>
        <c:crossAx val="494207576"/>
        <c:crosses val="autoZero"/>
        <c:auto val="1"/>
        <c:lblAlgn val="ctr"/>
        <c:lblOffset val="100"/>
        <c:noMultiLvlLbl val="0"/>
      </c:catAx>
      <c:spPr>
        <a:noFill/>
        <a:ln>
          <a:noFill/>
        </a:ln>
        <a:effectLst/>
      </c:spPr>
    </c:plotArea>
    <c:legend>
      <c:legendPos val="r"/>
      <c:layout>
        <c:manualLayout>
          <c:xMode val="edge"/>
          <c:yMode val="edge"/>
          <c:x val="0.1270323177218157"/>
          <c:y val="3.0589701467172731E-3"/>
          <c:w val="0.74990791754563546"/>
          <c:h val="0.158550325094255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4581391611758E-2"/>
          <c:y val="0.14388489208633093"/>
          <c:w val="0.83987054365996205"/>
          <c:h val="0.65911963342711666"/>
        </c:manualLayout>
      </c:layout>
      <c:lineChart>
        <c:grouping val="standard"/>
        <c:varyColors val="0"/>
        <c:ser>
          <c:idx val="0"/>
          <c:order val="0"/>
          <c:tx>
            <c:strRef>
              <c:f>[Kontalk.xlsx]Sheet1!$H$1</c:f>
              <c:strCache>
                <c:ptCount val="1"/>
                <c:pt idx="0">
                  <c:v>Wakelock Holding Time</c:v>
                </c:pt>
              </c:strCache>
            </c:strRef>
          </c:tx>
          <c:spPr>
            <a:ln w="25400" cap="rnd">
              <a:solidFill>
                <a:schemeClr val="accent1"/>
              </a:solidFill>
              <a:round/>
            </a:ln>
            <a:effectLst/>
          </c:spPr>
          <c:marker>
            <c:symbol val="circle"/>
            <c:size val="5"/>
            <c:spPr>
              <a:solidFill>
                <a:schemeClr val="accent1"/>
              </a:solidFill>
              <a:ln w="38100">
                <a:solidFill>
                  <a:schemeClr val="accent1"/>
                </a:solidFill>
              </a:ln>
              <a:effectLst/>
            </c:spPr>
          </c:marker>
          <c:val>
            <c:numRef>
              <c:f>[Kontalk.xlsx]Sheet1!$H$27:$H$66</c:f>
              <c:numCache>
                <c:formatCode>General</c:formatCode>
                <c:ptCount val="40"/>
                <c:pt idx="0">
                  <c:v>28.279</c:v>
                </c:pt>
                <c:pt idx="1">
                  <c:v>31.555</c:v>
                </c:pt>
                <c:pt idx="2">
                  <c:v>17.785</c:v>
                </c:pt>
                <c:pt idx="3">
                  <c:v>19.859000000000002</c:v>
                </c:pt>
                <c:pt idx="4">
                  <c:v>21.478999999999999</c:v>
                </c:pt>
                <c:pt idx="5">
                  <c:v>21.582000000000001</c:v>
                </c:pt>
                <c:pt idx="6">
                  <c:v>17.268999999999998</c:v>
                </c:pt>
                <c:pt idx="7">
                  <c:v>21.823</c:v>
                </c:pt>
                <c:pt idx="8">
                  <c:v>13.407</c:v>
                </c:pt>
                <c:pt idx="9">
                  <c:v>22.530999999999999</c:v>
                </c:pt>
                <c:pt idx="10">
                  <c:v>12.579000000000001</c:v>
                </c:pt>
                <c:pt idx="11">
                  <c:v>20.079999999999998</c:v>
                </c:pt>
                <c:pt idx="12">
                  <c:v>26.071000000000002</c:v>
                </c:pt>
                <c:pt idx="13">
                  <c:v>33.555</c:v>
                </c:pt>
                <c:pt idx="14">
                  <c:v>25.946999999999999</c:v>
                </c:pt>
                <c:pt idx="15">
                  <c:v>30.114999999999998</c:v>
                </c:pt>
                <c:pt idx="16">
                  <c:v>33.393999999999998</c:v>
                </c:pt>
                <c:pt idx="17">
                  <c:v>19.358000000000001</c:v>
                </c:pt>
                <c:pt idx="18">
                  <c:v>26.08</c:v>
                </c:pt>
                <c:pt idx="19">
                  <c:v>32.151000000000003</c:v>
                </c:pt>
                <c:pt idx="20">
                  <c:v>23.106000000000002</c:v>
                </c:pt>
                <c:pt idx="21">
                  <c:v>34.427999999999997</c:v>
                </c:pt>
                <c:pt idx="22">
                  <c:v>30.122</c:v>
                </c:pt>
                <c:pt idx="23">
                  <c:v>28.030999999999999</c:v>
                </c:pt>
                <c:pt idx="24">
                  <c:v>26.257000000000001</c:v>
                </c:pt>
                <c:pt idx="25">
                  <c:v>35.418999999999997</c:v>
                </c:pt>
                <c:pt idx="26">
                  <c:v>16.088000000000001</c:v>
                </c:pt>
                <c:pt idx="27">
                  <c:v>27.995999999999999</c:v>
                </c:pt>
                <c:pt idx="28">
                  <c:v>35.912999999999997</c:v>
                </c:pt>
                <c:pt idx="29">
                  <c:v>27.024999999999999</c:v>
                </c:pt>
                <c:pt idx="30">
                  <c:v>26.151</c:v>
                </c:pt>
                <c:pt idx="31">
                  <c:v>36.299999999999997</c:v>
                </c:pt>
                <c:pt idx="32">
                  <c:v>23.105</c:v>
                </c:pt>
                <c:pt idx="33">
                  <c:v>34.348999999999997</c:v>
                </c:pt>
                <c:pt idx="34">
                  <c:v>32.183</c:v>
                </c:pt>
                <c:pt idx="35">
                  <c:v>19.085999999999999</c:v>
                </c:pt>
                <c:pt idx="36">
                  <c:v>23.117000000000001</c:v>
                </c:pt>
                <c:pt idx="37">
                  <c:v>33.920999999999999</c:v>
                </c:pt>
                <c:pt idx="38">
                  <c:v>25.484999999999999</c:v>
                </c:pt>
                <c:pt idx="39">
                  <c:v>26.245000000000001</c:v>
                </c:pt>
              </c:numCache>
            </c:numRef>
          </c:val>
          <c:smooth val="0"/>
          <c:extLst>
            <c:ext xmlns:c16="http://schemas.microsoft.com/office/drawing/2014/chart" uri="{C3380CC4-5D6E-409C-BE32-E72D297353CC}">
              <c16:uniqueId val="{00000000-E9FA-49D3-B98B-579EC2E02FB1}"/>
            </c:ext>
          </c:extLst>
        </c:ser>
        <c:dLbls>
          <c:showLegendKey val="0"/>
          <c:showVal val="0"/>
          <c:showCatName val="0"/>
          <c:showSerName val="0"/>
          <c:showPercent val="0"/>
          <c:showBubbleSize val="0"/>
        </c:dLbls>
        <c:marker val="1"/>
        <c:smooth val="0"/>
        <c:axId val="464387576"/>
        <c:axId val="464386920"/>
      </c:lineChart>
      <c:lineChart>
        <c:grouping val="standard"/>
        <c:varyColors val="0"/>
        <c:ser>
          <c:idx val="1"/>
          <c:order val="1"/>
          <c:tx>
            <c:strRef>
              <c:f>[Kontalk.xlsx]Sheet1!$D$1</c:f>
              <c:strCache>
                <c:ptCount val="1"/>
                <c:pt idx="0">
                  <c:v>CPU Usage/WL time</c:v>
                </c:pt>
              </c:strCache>
            </c:strRef>
          </c:tx>
          <c:spPr>
            <a:ln w="25400" cap="rnd">
              <a:solidFill>
                <a:schemeClr val="accent2"/>
              </a:solidFill>
              <a:round/>
            </a:ln>
            <a:effectLst/>
          </c:spPr>
          <c:marker>
            <c:symbol val="triangle"/>
            <c:size val="5"/>
            <c:spPr>
              <a:solidFill>
                <a:schemeClr val="accent2"/>
              </a:solidFill>
              <a:ln w="38100">
                <a:solidFill>
                  <a:schemeClr val="accent2"/>
                </a:solidFill>
              </a:ln>
              <a:effectLst/>
            </c:spPr>
          </c:marker>
          <c:val>
            <c:numRef>
              <c:f>[Kontalk.xlsx]Sheet1!$I$27:$I$66</c:f>
              <c:numCache>
                <c:formatCode>General</c:formatCode>
                <c:ptCount val="40"/>
                <c:pt idx="0">
                  <c:v>0</c:v>
                </c:pt>
                <c:pt idx="1">
                  <c:v>0</c:v>
                </c:pt>
                <c:pt idx="2">
                  <c:v>0</c:v>
                </c:pt>
                <c:pt idx="3">
                  <c:v>0</c:v>
                </c:pt>
                <c:pt idx="4">
                  <c:v>0</c:v>
                </c:pt>
                <c:pt idx="5">
                  <c:v>1.2047076E-2</c:v>
                </c:pt>
                <c:pt idx="6">
                  <c:v>0</c:v>
                </c:pt>
                <c:pt idx="7">
                  <c:v>0</c:v>
                </c:pt>
                <c:pt idx="8">
                  <c:v>0</c:v>
                </c:pt>
                <c:pt idx="9">
                  <c:v>0</c:v>
                </c:pt>
                <c:pt idx="10">
                  <c:v>7.9497599999999997E-4</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2.0957770000000001E-3</c:v>
                </c:pt>
                <c:pt idx="36">
                  <c:v>0</c:v>
                </c:pt>
                <c:pt idx="37">
                  <c:v>0</c:v>
                </c:pt>
                <c:pt idx="38">
                  <c:v>0</c:v>
                </c:pt>
                <c:pt idx="39">
                  <c:v>0</c:v>
                </c:pt>
              </c:numCache>
            </c:numRef>
          </c:val>
          <c:smooth val="0"/>
          <c:extLst>
            <c:ext xmlns:c16="http://schemas.microsoft.com/office/drawing/2014/chart" uri="{C3380CC4-5D6E-409C-BE32-E72D297353CC}">
              <c16:uniqueId val="{00000001-E9FA-49D3-B98B-579EC2E02FB1}"/>
            </c:ext>
          </c:extLst>
        </c:ser>
        <c:dLbls>
          <c:showLegendKey val="0"/>
          <c:showVal val="0"/>
          <c:showCatName val="0"/>
          <c:showSerName val="0"/>
          <c:showPercent val="0"/>
          <c:showBubbleSize val="0"/>
        </c:dLbls>
        <c:marker val="1"/>
        <c:smooth val="0"/>
        <c:axId val="494215120"/>
        <c:axId val="494207576"/>
      </c:lineChart>
      <c:catAx>
        <c:axId val="4643875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6920"/>
        <c:crosses val="autoZero"/>
        <c:auto val="1"/>
        <c:lblAlgn val="ctr"/>
        <c:lblOffset val="100"/>
        <c:noMultiLvlLbl val="0"/>
      </c:catAx>
      <c:valAx>
        <c:axId val="464386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Wakelock Holding</a:t>
                </a:r>
                <a:r>
                  <a:rPr lang="en-US" sz="1400" baseline="0"/>
                  <a:t> Time(s)</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7576"/>
        <c:crosses val="autoZero"/>
        <c:crossBetween val="between"/>
      </c:valAx>
      <c:valAx>
        <c:axId val="4942075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CPU/WL</a:t>
                </a:r>
                <a:r>
                  <a:rPr lang="en-US" sz="1400" baseline="0"/>
                  <a:t> Time</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215120"/>
        <c:crosses val="max"/>
        <c:crossBetween val="between"/>
      </c:valAx>
      <c:catAx>
        <c:axId val="494215120"/>
        <c:scaling>
          <c:orientation val="minMax"/>
        </c:scaling>
        <c:delete val="1"/>
        <c:axPos val="b"/>
        <c:majorTickMark val="out"/>
        <c:minorTickMark val="none"/>
        <c:tickLblPos val="nextTo"/>
        <c:crossAx val="494207576"/>
        <c:crosses val="autoZero"/>
        <c:auto val="1"/>
        <c:lblAlgn val="ctr"/>
        <c:lblOffset val="100"/>
        <c:noMultiLvlLbl val="0"/>
      </c:catAx>
      <c:spPr>
        <a:noFill/>
        <a:ln>
          <a:noFill/>
        </a:ln>
        <a:effectLst/>
      </c:spPr>
    </c:plotArea>
    <c:legend>
      <c:legendPos val="r"/>
      <c:layout>
        <c:manualLayout>
          <c:xMode val="edge"/>
          <c:yMode val="edge"/>
          <c:x val="0.1270323177218157"/>
          <c:y val="3.0589701467172731E-3"/>
          <c:w val="0.74990791754563546"/>
          <c:h val="0.158550325094255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4581391611758E-2"/>
          <c:y val="0.14388489208633093"/>
          <c:w val="0.83987054365996205"/>
          <c:h val="0.65911963342711666"/>
        </c:manualLayout>
      </c:layout>
      <c:lineChart>
        <c:grouping val="standard"/>
        <c:varyColors val="0"/>
        <c:ser>
          <c:idx val="0"/>
          <c:order val="0"/>
          <c:tx>
            <c:strRef>
              <c:f>'[k9-disconnect.xlsx]Sheet1'!$E$1</c:f>
              <c:strCache>
                <c:ptCount val="1"/>
                <c:pt idx="0">
                  <c:v>Wakelock Holding Time</c:v>
                </c:pt>
              </c:strCache>
            </c:strRef>
          </c:tx>
          <c:spPr>
            <a:ln w="25400" cap="rnd">
              <a:solidFill>
                <a:schemeClr val="accent1"/>
              </a:solidFill>
              <a:round/>
            </a:ln>
            <a:effectLst/>
          </c:spPr>
          <c:marker>
            <c:symbol val="circle"/>
            <c:size val="5"/>
            <c:spPr>
              <a:solidFill>
                <a:schemeClr val="accent1"/>
              </a:solidFill>
              <a:ln w="38100">
                <a:solidFill>
                  <a:schemeClr val="accent1"/>
                </a:solidFill>
              </a:ln>
              <a:effectLst/>
            </c:spPr>
          </c:marker>
          <c:val>
            <c:numRef>
              <c:f>'[k9-disconnect.xlsx]Sheet1'!$E$2:$E$18</c:f>
              <c:numCache>
                <c:formatCode>General</c:formatCode>
                <c:ptCount val="17"/>
                <c:pt idx="0">
                  <c:v>67.176000000000002</c:v>
                </c:pt>
                <c:pt idx="1">
                  <c:v>35.261000000000003</c:v>
                </c:pt>
                <c:pt idx="2">
                  <c:v>29.757999999999999</c:v>
                </c:pt>
                <c:pt idx="3">
                  <c:v>54.116</c:v>
                </c:pt>
                <c:pt idx="4">
                  <c:v>84.936999999999998</c:v>
                </c:pt>
                <c:pt idx="5">
                  <c:v>46.585000000000001</c:v>
                </c:pt>
                <c:pt idx="6">
                  <c:v>43.253999999999998</c:v>
                </c:pt>
                <c:pt idx="7">
                  <c:v>85.798000000000002</c:v>
                </c:pt>
                <c:pt idx="8">
                  <c:v>52.648000000000003</c:v>
                </c:pt>
                <c:pt idx="9">
                  <c:v>39.862000000000002</c:v>
                </c:pt>
                <c:pt idx="10">
                  <c:v>65.015000000000001</c:v>
                </c:pt>
                <c:pt idx="11">
                  <c:v>29.74</c:v>
                </c:pt>
                <c:pt idx="12">
                  <c:v>54.119</c:v>
                </c:pt>
                <c:pt idx="13">
                  <c:v>88.91</c:v>
                </c:pt>
                <c:pt idx="14">
                  <c:v>30.279</c:v>
                </c:pt>
                <c:pt idx="15">
                  <c:v>59.305999999999997</c:v>
                </c:pt>
                <c:pt idx="16">
                  <c:v>2.6829999999999998</c:v>
                </c:pt>
              </c:numCache>
            </c:numRef>
          </c:val>
          <c:smooth val="0"/>
          <c:extLst>
            <c:ext xmlns:c16="http://schemas.microsoft.com/office/drawing/2014/chart" uri="{C3380CC4-5D6E-409C-BE32-E72D297353CC}">
              <c16:uniqueId val="{00000000-A142-4D83-ACFA-785F8FEF8A07}"/>
            </c:ext>
          </c:extLst>
        </c:ser>
        <c:dLbls>
          <c:showLegendKey val="0"/>
          <c:showVal val="0"/>
          <c:showCatName val="0"/>
          <c:showSerName val="0"/>
          <c:showPercent val="0"/>
          <c:showBubbleSize val="0"/>
        </c:dLbls>
        <c:marker val="1"/>
        <c:smooth val="0"/>
        <c:axId val="464387576"/>
        <c:axId val="464386920"/>
      </c:lineChart>
      <c:lineChart>
        <c:grouping val="standard"/>
        <c:varyColors val="0"/>
        <c:ser>
          <c:idx val="1"/>
          <c:order val="1"/>
          <c:tx>
            <c:strRef>
              <c:f>'[k9-disconnect.xlsx]Sheet1'!$D$1</c:f>
              <c:strCache>
                <c:ptCount val="1"/>
                <c:pt idx="0">
                  <c:v>Resource Usage time</c:v>
                </c:pt>
              </c:strCache>
            </c:strRef>
          </c:tx>
          <c:spPr>
            <a:ln w="25400" cap="rnd">
              <a:solidFill>
                <a:schemeClr val="accent2"/>
              </a:solidFill>
              <a:prstDash val="dash"/>
              <a:round/>
            </a:ln>
            <a:effectLst/>
          </c:spPr>
          <c:marker>
            <c:symbol val="triangle"/>
            <c:size val="5"/>
            <c:spPr>
              <a:solidFill>
                <a:schemeClr val="accent2"/>
              </a:solidFill>
              <a:ln w="38100">
                <a:solidFill>
                  <a:schemeClr val="accent2"/>
                </a:solidFill>
              </a:ln>
              <a:effectLst/>
            </c:spPr>
          </c:marker>
          <c:val>
            <c:numRef>
              <c:f>'[k9-disconnect.xlsx]Sheet1'!$D$2:$D$18</c:f>
              <c:numCache>
                <c:formatCode>General</c:formatCode>
                <c:ptCount val="17"/>
                <c:pt idx="0">
                  <c:v>4.26</c:v>
                </c:pt>
                <c:pt idx="1">
                  <c:v>66.430000000000007</c:v>
                </c:pt>
                <c:pt idx="2">
                  <c:v>34.29</c:v>
                </c:pt>
                <c:pt idx="3">
                  <c:v>54.84</c:v>
                </c:pt>
                <c:pt idx="4">
                  <c:v>85.31</c:v>
                </c:pt>
                <c:pt idx="5">
                  <c:v>71.03</c:v>
                </c:pt>
                <c:pt idx="6">
                  <c:v>15.29</c:v>
                </c:pt>
                <c:pt idx="7">
                  <c:v>136.76</c:v>
                </c:pt>
                <c:pt idx="8">
                  <c:v>10.14</c:v>
                </c:pt>
                <c:pt idx="9">
                  <c:v>80.03</c:v>
                </c:pt>
                <c:pt idx="10">
                  <c:v>22.58</c:v>
                </c:pt>
                <c:pt idx="11">
                  <c:v>93.68</c:v>
                </c:pt>
                <c:pt idx="12">
                  <c:v>22.09</c:v>
                </c:pt>
                <c:pt idx="13">
                  <c:v>59.62</c:v>
                </c:pt>
                <c:pt idx="14">
                  <c:v>109.71</c:v>
                </c:pt>
                <c:pt idx="15">
                  <c:v>74.930000000000007</c:v>
                </c:pt>
                <c:pt idx="16">
                  <c:v>10.46</c:v>
                </c:pt>
              </c:numCache>
            </c:numRef>
          </c:val>
          <c:smooth val="0"/>
          <c:extLst>
            <c:ext xmlns:c16="http://schemas.microsoft.com/office/drawing/2014/chart" uri="{C3380CC4-5D6E-409C-BE32-E72D297353CC}">
              <c16:uniqueId val="{00000001-A142-4D83-ACFA-785F8FEF8A07}"/>
            </c:ext>
          </c:extLst>
        </c:ser>
        <c:dLbls>
          <c:showLegendKey val="0"/>
          <c:showVal val="0"/>
          <c:showCatName val="0"/>
          <c:showSerName val="0"/>
          <c:showPercent val="0"/>
          <c:showBubbleSize val="0"/>
        </c:dLbls>
        <c:marker val="1"/>
        <c:smooth val="0"/>
        <c:axId val="494215120"/>
        <c:axId val="494207576"/>
      </c:lineChart>
      <c:catAx>
        <c:axId val="4643875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6920"/>
        <c:crosses val="autoZero"/>
        <c:auto val="1"/>
        <c:lblAlgn val="ctr"/>
        <c:lblOffset val="100"/>
        <c:noMultiLvlLbl val="0"/>
      </c:catAx>
      <c:valAx>
        <c:axId val="464386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Wakelock Holding</a:t>
                </a:r>
                <a:r>
                  <a:rPr lang="en-US" sz="1400" baseline="0"/>
                  <a:t> Time(s)</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87576"/>
        <c:crosses val="autoZero"/>
        <c:crossBetween val="between"/>
      </c:valAx>
      <c:valAx>
        <c:axId val="4942075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CPU Usage</a:t>
                </a:r>
                <a:r>
                  <a:rPr lang="en-US" sz="1400" baseline="0"/>
                  <a:t> (s)</a:t>
                </a:r>
                <a:endParaRPr lang="en-US" sz="140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215120"/>
        <c:crosses val="max"/>
        <c:crossBetween val="between"/>
      </c:valAx>
      <c:catAx>
        <c:axId val="494215120"/>
        <c:scaling>
          <c:orientation val="minMax"/>
        </c:scaling>
        <c:delete val="1"/>
        <c:axPos val="b"/>
        <c:majorTickMark val="out"/>
        <c:minorTickMark val="none"/>
        <c:tickLblPos val="nextTo"/>
        <c:crossAx val="494207576"/>
        <c:crosses val="autoZero"/>
        <c:auto val="1"/>
        <c:lblAlgn val="ctr"/>
        <c:lblOffset val="100"/>
        <c:noMultiLvlLbl val="0"/>
      </c:catAx>
      <c:spPr>
        <a:noFill/>
        <a:ln>
          <a:noFill/>
        </a:ln>
        <a:effectLst/>
      </c:spPr>
    </c:plotArea>
    <c:legend>
      <c:legendPos val="r"/>
      <c:layout>
        <c:manualLayout>
          <c:xMode val="edge"/>
          <c:yMode val="edge"/>
          <c:x val="0.1270323177218157"/>
          <c:y val="3.0589701467172731E-3"/>
          <c:w val="0.74990791754563546"/>
          <c:h val="0.158550325094255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78869371499547"/>
          <c:y val="0"/>
          <c:w val="0.75698719922579505"/>
          <c:h val="1"/>
        </c:manualLayout>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02B-4754-AF85-3F0D3FDA0A6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02B-4754-AF85-3F0D3FDA0A6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7-202B-4754-AF85-3F0D3FDA0A6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5-202B-4754-AF85-3F0D3FDA0A6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6-202B-4754-AF85-3F0D3FDA0A65}"/>
              </c:ext>
            </c:extLst>
          </c:dPt>
          <c:dLbls>
            <c:dLbl>
              <c:idx val="0"/>
              <c:layout>
                <c:manualLayout>
                  <c:x val="-5.7437651980290848E-2"/>
                  <c:y val="9.6080843120705962E-3"/>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2"/>
                        </a:solidFill>
                        <a:latin typeface="+mn-lt"/>
                        <a:ea typeface="+mn-ea"/>
                        <a:cs typeface="+mn-cs"/>
                      </a:defRPr>
                    </a:pPr>
                    <a:r>
                      <a:rPr lang="en-US" sz="2000" b="1" i="0" u="none" strike="noStrike" kern="1200" baseline="0">
                        <a:solidFill>
                          <a:schemeClr val="bg1"/>
                        </a:solidFill>
                        <a:latin typeface="Calibri Regular"/>
                        <a:ea typeface="+mn-ea"/>
                        <a:cs typeface="+mn-cs"/>
                      </a:rPr>
                      <a:t>Frequent Ask</a:t>
                    </a:r>
                    <a:r>
                      <a:rPr lang="en-US" sz="2400" b="1" i="0" baseline="0">
                        <a:solidFill>
                          <a:schemeClr val="bg1"/>
                        </a:solidFill>
                        <a:latin typeface="Calibri Regular"/>
                      </a:rPr>
                      <a:t>
</a:t>
                    </a:r>
                    <a:fld id="{5A4F9D5D-9C43-7846-BF99-F48DED26BF91}" type="PERCENTAGE">
                      <a:rPr lang="en-US" sz="2400" b="1" i="0" baseline="0">
                        <a:solidFill>
                          <a:schemeClr val="bg1"/>
                        </a:solidFill>
                        <a:latin typeface="Calibri Regular"/>
                      </a:rPr>
                      <a:pPr>
                        <a:defRPr sz="2400" b="0" i="0" u="none" strike="noStrike" kern="1200" baseline="0">
                          <a:solidFill>
                            <a:schemeClr val="tx2"/>
                          </a:solidFill>
                          <a:latin typeface="+mn-lt"/>
                          <a:ea typeface="+mn-ea"/>
                          <a:cs typeface="+mn-cs"/>
                        </a:defRPr>
                      </a:pPr>
                      <a:t>[PERCENTAGE]</a:t>
                    </a:fld>
                    <a:endParaRPr lang="en-US" sz="2400" b="1" i="0" baseline="0">
                      <a:solidFill>
                        <a:schemeClr val="bg1"/>
                      </a:solidFill>
                      <a:latin typeface="Calibri Regular"/>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34275758892961744"/>
                      <c:h val="0.28229172173298012"/>
                    </c:manualLayout>
                  </c15:layout>
                  <c15:dlblFieldTable/>
                  <c15:showDataLabelsRange val="0"/>
                </c:ext>
                <c:ext xmlns:c16="http://schemas.microsoft.com/office/drawing/2014/chart" uri="{C3380CC4-5D6E-409C-BE32-E72D297353CC}">
                  <c16:uniqueId val="{00000001-202B-4754-AF85-3F0D3FDA0A65}"/>
                </c:ext>
              </c:extLst>
            </c:dLbl>
            <c:dLbl>
              <c:idx val="1"/>
              <c:layout>
                <c:manualLayout>
                  <c:x val="-0.17962628275894854"/>
                  <c:y val="-0.14119997776080481"/>
                </c:manualLayout>
              </c:layout>
              <c:tx>
                <c:rich>
                  <a:bodyPr rot="0" spcFirstLastPara="1" vertOverflow="ellipsis" vert="horz" wrap="square" lIns="38100" tIns="19050" rIns="38100" bIns="19050" anchor="ctr" anchorCtr="0">
                    <a:spAutoFit/>
                  </a:bodyPr>
                  <a:lstStyle/>
                  <a:p>
                    <a:pPr algn="ctr">
                      <a:defRPr lang="en-US" sz="2400" b="1" i="0" u="none" strike="noStrike" kern="1200" baseline="0">
                        <a:solidFill>
                          <a:schemeClr val="bg1"/>
                        </a:solidFill>
                        <a:latin typeface="Calibri Regular"/>
                        <a:ea typeface="+mn-ea"/>
                        <a:cs typeface="+mn-cs"/>
                      </a:defRPr>
                    </a:pPr>
                    <a:r>
                      <a:rPr lang="en-US" sz="2400" b="1" i="0" u="none" strike="noStrike" kern="1200" baseline="0">
                        <a:solidFill>
                          <a:prstClr val="white"/>
                        </a:solidFill>
                        <a:latin typeface="Calibri Regular"/>
                      </a:rPr>
                      <a:t>Long Holding</a:t>
                    </a:r>
                    <a:r>
                      <a:rPr lang="en-US" sz="2400" b="1" i="0" u="none" strike="noStrike" kern="1200" baseline="0">
                        <a:solidFill>
                          <a:schemeClr val="bg1"/>
                        </a:solidFill>
                        <a:latin typeface="Calibri Regular"/>
                        <a:ea typeface="+mn-ea"/>
                        <a:cs typeface="+mn-cs"/>
                      </a:rPr>
                      <a:t>
</a:t>
                    </a:r>
                    <a:fld id="{9BCBC488-48D0-9F46-9E23-3B93F6199F6C}" type="PERCENTAGE">
                      <a:rPr lang="en-US" sz="2400" b="1" i="0" u="none" strike="noStrike" kern="1200" baseline="0">
                        <a:solidFill>
                          <a:schemeClr val="bg1"/>
                        </a:solidFill>
                        <a:latin typeface="Calibri Regular"/>
                        <a:ea typeface="+mn-ea"/>
                        <a:cs typeface="+mn-cs"/>
                      </a:rPr>
                      <a:pPr algn="ctr">
                        <a:defRPr lang="en-US" sz="2400" b="1" i="0" u="none" strike="noStrike" kern="1200" baseline="0">
                          <a:solidFill>
                            <a:schemeClr val="bg1"/>
                          </a:solidFill>
                          <a:latin typeface="Calibri Regular"/>
                          <a:ea typeface="+mn-ea"/>
                          <a:cs typeface="+mn-cs"/>
                        </a:defRPr>
                      </a:pPr>
                      <a:t>[PERCENTAGE]</a:t>
                    </a:fld>
                    <a:endParaRPr lang="en-US" sz="2400" b="1" i="0" u="none" strike="noStrike" kern="1200" baseline="0">
                      <a:solidFill>
                        <a:schemeClr val="bg1"/>
                      </a:solidFill>
                      <a:latin typeface="Calibri Regular"/>
                      <a:ea typeface="+mn-ea"/>
                      <a:cs typeface="+mn-cs"/>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2B-4754-AF85-3F0D3FDA0A65}"/>
                </c:ext>
              </c:extLst>
            </c:dLbl>
            <c:dLbl>
              <c:idx val="2"/>
              <c:tx>
                <c:rich>
                  <a:bodyPr rot="0" spcFirstLastPara="1" vertOverflow="ellipsis" vert="horz" wrap="square" lIns="38100" tIns="19050" rIns="38100" bIns="19050" anchor="ctr" anchorCtr="0">
                    <a:spAutoFit/>
                  </a:bodyPr>
                  <a:lstStyle/>
                  <a:p>
                    <a:pPr algn="ctr">
                      <a:defRPr lang="en-US" sz="2400" b="1" i="0" u="none" strike="noStrike" kern="1200" baseline="0">
                        <a:solidFill>
                          <a:schemeClr val="bg1"/>
                        </a:solidFill>
                        <a:latin typeface="Calibri Regular"/>
                        <a:ea typeface="+mn-ea"/>
                        <a:cs typeface="+mn-cs"/>
                      </a:defRPr>
                    </a:pPr>
                    <a:r>
                      <a:rPr lang="en-US" sz="2400" b="1" i="0" u="none" strike="noStrike" kern="1200" baseline="0">
                        <a:solidFill>
                          <a:prstClr val="white"/>
                        </a:solidFill>
                        <a:latin typeface="Calibri Regular"/>
                      </a:rPr>
                      <a:t>Excessive Use</a:t>
                    </a:r>
                    <a:r>
                      <a:rPr lang="en-US" baseline="0"/>
                      <a:t>
</a:t>
                    </a:r>
                    <a:fld id="{CDB2340B-F38D-480F-96ED-B6E05DCFA5F3}" type="PERCENTAGE">
                      <a:rPr lang="en-US" baseline="0"/>
                      <a:pPr algn="ctr">
                        <a:defRPr lang="en-US" sz="2400" b="1" i="0" u="none" strike="noStrike" kern="1200" baseline="0">
                          <a:solidFill>
                            <a:schemeClr val="bg1"/>
                          </a:solidFill>
                          <a:latin typeface="Calibri Regular"/>
                          <a:ea typeface="+mn-ea"/>
                          <a:cs typeface="+mn-cs"/>
                        </a:defRPr>
                      </a:pPr>
                      <a:t>[PERCENTAGE]</a:t>
                    </a:fld>
                    <a:endParaRPr lang="en-US" baseline="0"/>
                  </a:p>
                </c:rich>
              </c:tx>
              <c:spPr>
                <a:noFill/>
                <a:ln>
                  <a:noFill/>
                </a:ln>
                <a:effectLst/>
              </c:sp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2B-4754-AF85-3F0D3FDA0A65}"/>
                </c:ext>
              </c:extLst>
            </c:dLbl>
            <c:dLbl>
              <c:idx val="3"/>
              <c:layout>
                <c:manualLayout>
                  <c:x val="0.14509815702677578"/>
                  <c:y val="0.185833313585414"/>
                </c:manualLayout>
              </c:layout>
              <c:spPr>
                <a:noFill/>
                <a:ln>
                  <a:noFill/>
                </a:ln>
                <a:effectLst/>
              </c:spPr>
              <c:txPr>
                <a:bodyPr rot="0" spcFirstLastPara="1" vertOverflow="ellipsis" vert="horz" wrap="square" lIns="38100" tIns="19050" rIns="38100" bIns="19050" anchor="ctr" anchorCtr="1">
                  <a:noAutofit/>
                </a:bodyPr>
                <a:lstStyle/>
                <a:p>
                  <a:pPr>
                    <a:defRPr lang="en-US" sz="2400" b="1" i="0" u="none" strike="noStrike" kern="1200" baseline="0">
                      <a:solidFill>
                        <a:schemeClr val="bg1"/>
                      </a:solidFill>
                      <a:latin typeface="Calibri Regular"/>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02B-4754-AF85-3F0D3FDA0A65}"/>
                </c:ext>
              </c:extLst>
            </c:dLbl>
            <c:dLbl>
              <c:idx val="4"/>
              <c:tx>
                <c:rich>
                  <a:bodyPr rot="0" spcFirstLastPara="1" vertOverflow="ellipsis" vert="horz" wrap="square" lIns="38100" tIns="19050" rIns="38100" bIns="19050" anchor="ctr" anchorCtr="0">
                    <a:spAutoFit/>
                  </a:bodyPr>
                  <a:lstStyle/>
                  <a:p>
                    <a:pPr algn="ctr">
                      <a:defRPr lang="en-US" sz="2400" b="1" i="0" u="none" strike="noStrike" kern="1200" baseline="0">
                        <a:solidFill>
                          <a:schemeClr val="bg1"/>
                        </a:solidFill>
                        <a:latin typeface="Calibri Regular"/>
                        <a:ea typeface="+mn-ea"/>
                        <a:cs typeface="+mn-cs"/>
                      </a:defRPr>
                    </a:pPr>
                    <a:r>
                      <a:rPr lang="en-US" sz="2400" b="1" i="0" u="none" strike="noStrike" kern="1200" baseline="0">
                        <a:solidFill>
                          <a:prstClr val="white"/>
                        </a:solidFill>
                        <a:latin typeface="Calibri Regular"/>
                      </a:rPr>
                      <a:t>Low Utility</a:t>
                    </a:r>
                    <a:r>
                      <a:rPr lang="en-US" baseline="0"/>
                      <a:t>
</a:t>
                    </a:r>
                    <a:fld id="{16D41A9E-A4BB-486D-BCC5-6B60793360FE}" type="PERCENTAGE">
                      <a:rPr lang="en-US" baseline="0" dirty="0"/>
                      <a:pPr algn="ctr">
                        <a:defRPr lang="en-US" sz="2400" b="1" i="0" u="none" strike="noStrike" kern="1200" baseline="0">
                          <a:solidFill>
                            <a:schemeClr val="bg1"/>
                          </a:solidFill>
                          <a:latin typeface="Calibri Regular"/>
                          <a:ea typeface="+mn-ea"/>
                          <a:cs typeface="+mn-cs"/>
                        </a:defRPr>
                      </a:pPr>
                      <a:t>[PERCENTAGE]</a:t>
                    </a:fld>
                    <a:endParaRPr lang="en-US" baseline="0"/>
                  </a:p>
                </c:rich>
              </c:tx>
              <c:spPr>
                <a:noFill/>
                <a:ln>
                  <a:noFill/>
                </a:ln>
                <a:effectLst/>
              </c:sp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02B-4754-AF85-3F0D3FDA0A6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Sheet1!$A$2:$A$6</c:f>
              <c:strCache>
                <c:ptCount val="5"/>
                <c:pt idx="0">
                  <c:v>FAB</c:v>
                </c:pt>
                <c:pt idx="1">
                  <c:v>LHB</c:v>
                </c:pt>
                <c:pt idx="2">
                  <c:v>EUB</c:v>
                </c:pt>
                <c:pt idx="3">
                  <c:v>N/A</c:v>
                </c:pt>
                <c:pt idx="4">
                  <c:v>LUB</c:v>
                </c:pt>
              </c:strCache>
            </c:strRef>
          </c:cat>
          <c:val>
            <c:numRef>
              <c:f>Sheet1!$B$2:$B$6</c:f>
              <c:numCache>
                <c:formatCode>General</c:formatCode>
                <c:ptCount val="5"/>
                <c:pt idx="0" formatCode="#,##0">
                  <c:v>0.11</c:v>
                </c:pt>
                <c:pt idx="1">
                  <c:v>0.21</c:v>
                </c:pt>
                <c:pt idx="2">
                  <c:v>0.31</c:v>
                </c:pt>
                <c:pt idx="3">
                  <c:v>0.11</c:v>
                </c:pt>
                <c:pt idx="4">
                  <c:v>0.26</c:v>
                </c:pt>
              </c:numCache>
            </c:numRef>
          </c:val>
          <c:extLst>
            <c:ext xmlns:c16="http://schemas.microsoft.com/office/drawing/2014/chart" uri="{C3380CC4-5D6E-409C-BE32-E72D297353CC}">
              <c16:uniqueId val="{00000004-202B-4754-AF85-3F0D3FDA0A65}"/>
            </c:ext>
          </c:extLst>
        </c:ser>
        <c:dLbls>
          <c:dLblPos val="ctr"/>
          <c:showLegendKey val="0"/>
          <c:showVal val="0"/>
          <c:showCatName val="0"/>
          <c:showSerName val="0"/>
          <c:showPercent val="1"/>
          <c:showBubbleSize val="0"/>
          <c:showLeaderLines val="1"/>
        </c:dLbls>
        <c:firstSliceAng val="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LeaseOS</c:v>
                </c:pt>
              </c:strCache>
            </c:strRef>
          </c:tx>
          <c:spPr>
            <a:solidFill>
              <a:schemeClr val="accent1"/>
            </a:solidFill>
            <a:ln>
              <a:noFill/>
            </a:ln>
            <a:effectLst/>
          </c:spPr>
          <c:invertIfNegative val="0"/>
          <c:cat>
            <c:strRef>
              <c:f>Sheet1!$A$2:$A$10</c:f>
              <c:strCache>
                <c:ptCount val="9"/>
                <c:pt idx="0">
                  <c:v>Facebook</c:v>
                </c:pt>
                <c:pt idx="1">
                  <c:v>Torch</c:v>
                </c:pt>
                <c:pt idx="2">
                  <c:v>K-9</c:v>
                </c:pt>
                <c:pt idx="3">
                  <c:v>ServalMesh</c:v>
                </c:pt>
                <c:pt idx="4">
                  <c:v>BetterWeather</c:v>
                </c:pt>
                <c:pt idx="5">
                  <c:v>MozStumbler</c:v>
                </c:pt>
                <c:pt idx="6">
                  <c:v>GPSLogger</c:v>
                </c:pt>
                <c:pt idx="7">
                  <c:v>BostonBusMap</c:v>
                </c:pt>
                <c:pt idx="8">
                  <c:v>TapAndTurn</c:v>
                </c:pt>
              </c:strCache>
            </c:strRef>
          </c:cat>
          <c:val>
            <c:numRef>
              <c:f>Sheet1!$B$2:$B$10</c:f>
              <c:numCache>
                <c:formatCode>General</c:formatCode>
                <c:ptCount val="9"/>
                <c:pt idx="0">
                  <c:v>98.08</c:v>
                </c:pt>
                <c:pt idx="1">
                  <c:v>98.41</c:v>
                </c:pt>
                <c:pt idx="2">
                  <c:v>90.83</c:v>
                </c:pt>
                <c:pt idx="3">
                  <c:v>98.98</c:v>
                </c:pt>
                <c:pt idx="4">
                  <c:v>97.75</c:v>
                </c:pt>
                <c:pt idx="5">
                  <c:v>44.84</c:v>
                </c:pt>
                <c:pt idx="6">
                  <c:v>96.34</c:v>
                </c:pt>
                <c:pt idx="7">
                  <c:v>96.56</c:v>
                </c:pt>
                <c:pt idx="8">
                  <c:v>84.04</c:v>
                </c:pt>
              </c:numCache>
            </c:numRef>
          </c:val>
          <c:extLst>
            <c:ext xmlns:c16="http://schemas.microsoft.com/office/drawing/2014/chart" uri="{C3380CC4-5D6E-409C-BE32-E72D297353CC}">
              <c16:uniqueId val="{00000000-129B-493B-ABAC-AAD03A8C588C}"/>
            </c:ext>
          </c:extLst>
        </c:ser>
        <c:ser>
          <c:idx val="1"/>
          <c:order val="1"/>
          <c:tx>
            <c:strRef>
              <c:f>Sheet1!$C$1</c:f>
              <c:strCache>
                <c:ptCount val="1"/>
                <c:pt idx="0">
                  <c:v>Doze*</c:v>
                </c:pt>
              </c:strCache>
            </c:strRef>
          </c:tx>
          <c:spPr>
            <a:solidFill>
              <a:schemeClr val="accent2"/>
            </a:solidFill>
            <a:ln>
              <a:noFill/>
            </a:ln>
            <a:effectLst/>
          </c:spPr>
          <c:invertIfNegative val="0"/>
          <c:cat>
            <c:strRef>
              <c:f>Sheet1!$A$2:$A$10</c:f>
              <c:strCache>
                <c:ptCount val="9"/>
                <c:pt idx="0">
                  <c:v>Facebook</c:v>
                </c:pt>
                <c:pt idx="1">
                  <c:v>Torch</c:v>
                </c:pt>
                <c:pt idx="2">
                  <c:v>K-9</c:v>
                </c:pt>
                <c:pt idx="3">
                  <c:v>ServalMesh</c:v>
                </c:pt>
                <c:pt idx="4">
                  <c:v>BetterWeather</c:v>
                </c:pt>
                <c:pt idx="5">
                  <c:v>MozStumbler</c:v>
                </c:pt>
                <c:pt idx="6">
                  <c:v>GPSLogger</c:v>
                </c:pt>
                <c:pt idx="7">
                  <c:v>BostonBusMap</c:v>
                </c:pt>
                <c:pt idx="8">
                  <c:v>TapAndTurn</c:v>
                </c:pt>
              </c:strCache>
            </c:strRef>
          </c:cat>
          <c:val>
            <c:numRef>
              <c:f>Sheet1!$C$2:$C$10</c:f>
              <c:numCache>
                <c:formatCode>General</c:formatCode>
                <c:ptCount val="9"/>
                <c:pt idx="0">
                  <c:v>81.19</c:v>
                </c:pt>
                <c:pt idx="1">
                  <c:v>76.38</c:v>
                </c:pt>
                <c:pt idx="2">
                  <c:v>78.08</c:v>
                </c:pt>
                <c:pt idx="3">
                  <c:v>77.25</c:v>
                </c:pt>
                <c:pt idx="4">
                  <c:v>82.33</c:v>
                </c:pt>
                <c:pt idx="5">
                  <c:v>70.2</c:v>
                </c:pt>
                <c:pt idx="6">
                  <c:v>81.41</c:v>
                </c:pt>
                <c:pt idx="7">
                  <c:v>83.12</c:v>
                </c:pt>
                <c:pt idx="8">
                  <c:v>66.3</c:v>
                </c:pt>
              </c:numCache>
            </c:numRef>
          </c:val>
          <c:extLst>
            <c:ext xmlns:c16="http://schemas.microsoft.com/office/drawing/2014/chart" uri="{C3380CC4-5D6E-409C-BE32-E72D297353CC}">
              <c16:uniqueId val="{00000001-129B-493B-ABAC-AAD03A8C588C}"/>
            </c:ext>
          </c:extLst>
        </c:ser>
        <c:ser>
          <c:idx val="2"/>
          <c:order val="2"/>
          <c:tx>
            <c:strRef>
              <c:f>Sheet1!$D$1</c:f>
              <c:strCache>
                <c:ptCount val="1"/>
                <c:pt idx="0">
                  <c:v>Defdroid</c:v>
                </c:pt>
              </c:strCache>
            </c:strRef>
          </c:tx>
          <c:spPr>
            <a:solidFill>
              <a:schemeClr val="accent3"/>
            </a:solidFill>
            <a:ln>
              <a:noFill/>
            </a:ln>
            <a:effectLst/>
          </c:spPr>
          <c:invertIfNegative val="0"/>
          <c:cat>
            <c:strRef>
              <c:f>Sheet1!$A$2:$A$10</c:f>
              <c:strCache>
                <c:ptCount val="9"/>
                <c:pt idx="0">
                  <c:v>Facebook</c:v>
                </c:pt>
                <c:pt idx="1">
                  <c:v>Torch</c:v>
                </c:pt>
                <c:pt idx="2">
                  <c:v>K-9</c:v>
                </c:pt>
                <c:pt idx="3">
                  <c:v>ServalMesh</c:v>
                </c:pt>
                <c:pt idx="4">
                  <c:v>BetterWeather</c:v>
                </c:pt>
                <c:pt idx="5">
                  <c:v>MozStumbler</c:v>
                </c:pt>
                <c:pt idx="6">
                  <c:v>GPSLogger</c:v>
                </c:pt>
                <c:pt idx="7">
                  <c:v>BostonBusMap</c:v>
                </c:pt>
                <c:pt idx="8">
                  <c:v>TapAndTurn</c:v>
                </c:pt>
              </c:strCache>
            </c:strRef>
          </c:cat>
          <c:val>
            <c:numRef>
              <c:f>Sheet1!$D$2:$D$10</c:f>
              <c:numCache>
                <c:formatCode>General</c:formatCode>
                <c:ptCount val="9"/>
                <c:pt idx="0">
                  <c:v>87.4</c:v>
                </c:pt>
                <c:pt idx="1">
                  <c:v>82.35</c:v>
                </c:pt>
                <c:pt idx="2">
                  <c:v>84.71</c:v>
                </c:pt>
                <c:pt idx="3">
                  <c:v>88.92</c:v>
                </c:pt>
                <c:pt idx="4">
                  <c:v>65.349999999999994</c:v>
                </c:pt>
                <c:pt idx="5">
                  <c:v>48.79</c:v>
                </c:pt>
                <c:pt idx="6">
                  <c:v>40.21</c:v>
                </c:pt>
                <c:pt idx="7">
                  <c:v>38.450000000000003</c:v>
                </c:pt>
                <c:pt idx="8">
                  <c:v>62.37</c:v>
                </c:pt>
              </c:numCache>
            </c:numRef>
          </c:val>
          <c:extLst>
            <c:ext xmlns:c16="http://schemas.microsoft.com/office/drawing/2014/chart" uri="{C3380CC4-5D6E-409C-BE32-E72D297353CC}">
              <c16:uniqueId val="{00000002-129B-493B-ABAC-AAD03A8C588C}"/>
            </c:ext>
          </c:extLst>
        </c:ser>
        <c:dLbls>
          <c:showLegendKey val="0"/>
          <c:showVal val="0"/>
          <c:showCatName val="0"/>
          <c:showSerName val="0"/>
          <c:showPercent val="0"/>
          <c:showBubbleSize val="0"/>
        </c:dLbls>
        <c:gapWidth val="219"/>
        <c:overlap val="-27"/>
        <c:axId val="486127288"/>
        <c:axId val="486127616"/>
      </c:barChart>
      <c:catAx>
        <c:axId val="48612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6127616"/>
        <c:crosses val="autoZero"/>
        <c:auto val="1"/>
        <c:lblAlgn val="ctr"/>
        <c:lblOffset val="100"/>
        <c:noMultiLvlLbl val="0"/>
      </c:catAx>
      <c:valAx>
        <c:axId val="48612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127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0.png"/><Relationship Id="rId1" Type="http://schemas.openxmlformats.org/officeDocument/2006/relationships/image" Target="../media/image4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72B31-9BD5-4601-90D4-A612C244BB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17388B-2048-4390-A05C-28EAEC9FAF6B}">
      <dgm:prSet phldrT="[Text]" custT="1"/>
      <dgm:spPr/>
      <dgm:t>
        <a:bodyPr/>
        <a:lstStyle/>
        <a:p>
          <a:r>
            <a:rPr lang="en-US" sz="4000"/>
            <a:t>Lease</a:t>
          </a:r>
          <a:endParaRPr lang="en-US" sz="2800"/>
        </a:p>
      </dgm:t>
    </dgm:pt>
    <dgm:pt modelId="{B6182347-4BE1-42D9-AABC-8A8C03184B0C}" type="parTrans" cxnId="{59B138C1-23C4-4DB9-8084-FF2720D269AE}">
      <dgm:prSet/>
      <dgm:spPr/>
      <dgm:t>
        <a:bodyPr/>
        <a:lstStyle/>
        <a:p>
          <a:endParaRPr lang="en-US"/>
        </a:p>
      </dgm:t>
    </dgm:pt>
    <dgm:pt modelId="{BAB7FA53-03A0-45E3-A4A1-A31B46622EC6}" type="sibTrans" cxnId="{59B138C1-23C4-4DB9-8084-FF2720D269AE}">
      <dgm:prSet/>
      <dgm:spPr/>
      <dgm:t>
        <a:bodyPr/>
        <a:lstStyle/>
        <a:p>
          <a:endParaRPr lang="en-US"/>
        </a:p>
      </dgm:t>
    </dgm:pt>
    <dgm:pt modelId="{91F4EDD1-5F33-4D3F-A79F-E84632013862}" type="pres">
      <dgm:prSet presAssocID="{28572B31-9BD5-4601-90D4-A612C244BBF4}" presName="diagram" presStyleCnt="0">
        <dgm:presLayoutVars>
          <dgm:dir/>
          <dgm:resizeHandles val="exact"/>
        </dgm:presLayoutVars>
      </dgm:prSet>
      <dgm:spPr/>
    </dgm:pt>
    <dgm:pt modelId="{B4F22D4F-695F-475F-B7DF-8FE797BA399A}" type="pres">
      <dgm:prSet presAssocID="{EB17388B-2048-4390-A05C-28EAEC9FAF6B}" presName="node" presStyleLbl="node1" presStyleIdx="0" presStyleCnt="1" custScaleY="49811" custLinFactNeighborX="-608" custLinFactNeighborY="-6765">
        <dgm:presLayoutVars>
          <dgm:bulletEnabled val="1"/>
        </dgm:presLayoutVars>
      </dgm:prSet>
      <dgm:spPr/>
    </dgm:pt>
  </dgm:ptLst>
  <dgm:cxnLst>
    <dgm:cxn modelId="{B9403292-D736-44EF-8023-D29E38335BBE}" type="presOf" srcId="{EB17388B-2048-4390-A05C-28EAEC9FAF6B}" destId="{B4F22D4F-695F-475F-B7DF-8FE797BA399A}" srcOrd="0" destOrd="0" presId="urn:microsoft.com/office/officeart/2005/8/layout/default"/>
    <dgm:cxn modelId="{59B138C1-23C4-4DB9-8084-FF2720D269AE}" srcId="{28572B31-9BD5-4601-90D4-A612C244BBF4}" destId="{EB17388B-2048-4390-A05C-28EAEC9FAF6B}" srcOrd="0" destOrd="0" parTransId="{B6182347-4BE1-42D9-AABC-8A8C03184B0C}" sibTransId="{BAB7FA53-03A0-45E3-A4A1-A31B46622EC6}"/>
    <dgm:cxn modelId="{20306BE8-9B6B-40D8-A587-11EA9BBA5C21}" type="presOf" srcId="{28572B31-9BD5-4601-90D4-A612C244BBF4}" destId="{91F4EDD1-5F33-4D3F-A79F-E84632013862}" srcOrd="0" destOrd="0" presId="urn:microsoft.com/office/officeart/2005/8/layout/default"/>
    <dgm:cxn modelId="{131FF0C4-0543-4047-905D-0352FE4D6419}" type="presParOf" srcId="{91F4EDD1-5F33-4D3F-A79F-E84632013862}" destId="{B4F22D4F-695F-475F-B7DF-8FE797BA399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F00BA-D721-4139-BC91-C7095E5D030F}"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n-US"/>
        </a:p>
      </dgm:t>
    </dgm:pt>
    <dgm:pt modelId="{1D08CECE-8F2B-42D4-B0DD-2C47AB4DF3ED}">
      <dgm:prSet phldrT="[Text]" custT="1"/>
      <dgm:spPr/>
      <dgm:t>
        <a:bodyPr/>
        <a:lstStyle/>
        <a:p>
          <a:pPr algn="ctr"/>
          <a:r>
            <a:rPr lang="en-US" sz="4000" b="1"/>
            <a:t>           Test Devices </a:t>
          </a:r>
        </a:p>
      </dgm:t>
    </dgm:pt>
    <dgm:pt modelId="{BDB9D1C3-0C2C-4686-8A2F-B20546320A7A}" type="parTrans" cxnId="{03D5443D-1FC6-4809-BB32-25B8BFF2447F}">
      <dgm:prSet/>
      <dgm:spPr/>
      <dgm:t>
        <a:bodyPr/>
        <a:lstStyle/>
        <a:p>
          <a:endParaRPr lang="en-US"/>
        </a:p>
      </dgm:t>
    </dgm:pt>
    <dgm:pt modelId="{022B2417-DBE8-4C32-BF12-B807F8900770}" type="sibTrans" cxnId="{03D5443D-1FC6-4809-BB32-25B8BFF2447F}">
      <dgm:prSet/>
      <dgm:spPr/>
      <dgm:t>
        <a:bodyPr/>
        <a:lstStyle/>
        <a:p>
          <a:endParaRPr lang="en-US"/>
        </a:p>
      </dgm:t>
    </dgm:pt>
    <dgm:pt modelId="{E1C21288-59FE-4378-83B7-E724AEF3581A}">
      <dgm:prSet phldrT="[Text]"/>
      <dgm:spPr/>
      <dgm:t>
        <a:bodyPr/>
        <a:lstStyle/>
        <a:p>
          <a:r>
            <a:rPr lang="en-US"/>
            <a:t>Moto G          Samsung Galaxy              Nexus 4             Pixel XL</a:t>
          </a:r>
        </a:p>
      </dgm:t>
    </dgm:pt>
    <dgm:pt modelId="{94DD1B00-9D3C-44EF-AA50-1F9A1A8F371A}" type="parTrans" cxnId="{C3D09EF1-72C0-44F3-95A5-0A570257E64A}">
      <dgm:prSet/>
      <dgm:spPr/>
      <dgm:t>
        <a:bodyPr/>
        <a:lstStyle/>
        <a:p>
          <a:endParaRPr lang="en-US"/>
        </a:p>
      </dgm:t>
    </dgm:pt>
    <dgm:pt modelId="{A2FB8110-5818-49D5-9B0E-3AE5DF567A09}" type="sibTrans" cxnId="{C3D09EF1-72C0-44F3-95A5-0A570257E64A}">
      <dgm:prSet/>
      <dgm:spPr/>
      <dgm:t>
        <a:bodyPr/>
        <a:lstStyle/>
        <a:p>
          <a:endParaRPr lang="en-US"/>
        </a:p>
      </dgm:t>
    </dgm:pt>
    <dgm:pt modelId="{D1AB8CEB-EFBF-4667-8D96-77FB869BC994}" type="pres">
      <dgm:prSet presAssocID="{D93F00BA-D721-4139-BC91-C7095E5D030F}" presName="Name0" presStyleCnt="0">
        <dgm:presLayoutVars>
          <dgm:chMax/>
          <dgm:chPref/>
          <dgm:dir/>
        </dgm:presLayoutVars>
      </dgm:prSet>
      <dgm:spPr/>
    </dgm:pt>
    <dgm:pt modelId="{53FBDD0F-E0BA-4679-AF45-132CB95BBD64}" type="pres">
      <dgm:prSet presAssocID="{1D08CECE-8F2B-42D4-B0DD-2C47AB4DF3ED}" presName="parenttextcomposite" presStyleCnt="0"/>
      <dgm:spPr/>
    </dgm:pt>
    <dgm:pt modelId="{158B95F8-C072-4D0D-AD60-F5322A50BF60}" type="pres">
      <dgm:prSet presAssocID="{1D08CECE-8F2B-42D4-B0DD-2C47AB4DF3ED}" presName="parenttext" presStyleLbl="revTx" presStyleIdx="0" presStyleCnt="1" custScaleX="99552" custLinFactY="-32044" custLinFactNeighborX="-3837" custLinFactNeighborY="-100000">
        <dgm:presLayoutVars>
          <dgm:chMax/>
          <dgm:chPref val="2"/>
          <dgm:bulletEnabled val="1"/>
        </dgm:presLayoutVars>
      </dgm:prSet>
      <dgm:spPr/>
    </dgm:pt>
    <dgm:pt modelId="{57AE1692-ECBD-469F-8E1D-331A09226803}" type="pres">
      <dgm:prSet presAssocID="{1D08CECE-8F2B-42D4-B0DD-2C47AB4DF3ED}" presName="composite" presStyleCnt="0"/>
      <dgm:spPr/>
    </dgm:pt>
    <dgm:pt modelId="{62B31F5C-7525-408A-B98A-4749E39A207A}" type="pres">
      <dgm:prSet presAssocID="{1D08CECE-8F2B-42D4-B0DD-2C47AB4DF3ED}" presName="chevron1" presStyleLbl="alignNode1" presStyleIdx="0" presStyleCnt="7" custScaleX="54529" custScaleY="19875" custLinFactNeighborX="-16705" custLinFactNeighborY="-20071"/>
      <dgm:spPr/>
    </dgm:pt>
    <dgm:pt modelId="{315DFCD0-3976-4CB7-81FA-0EA11E6830C2}" type="pres">
      <dgm:prSet presAssocID="{1D08CECE-8F2B-42D4-B0DD-2C47AB4DF3ED}" presName="chevron2" presStyleLbl="alignNode1" presStyleIdx="1" presStyleCnt="7" custScaleX="54529" custScaleY="19875" custLinFactNeighborX="-18185" custLinFactNeighborY="-20071"/>
      <dgm:spPr/>
    </dgm:pt>
    <dgm:pt modelId="{380F1E3F-1EEA-471C-8385-BBDE6C869ABE}" type="pres">
      <dgm:prSet presAssocID="{1D08CECE-8F2B-42D4-B0DD-2C47AB4DF3ED}" presName="chevron3" presStyleLbl="alignNode1" presStyleIdx="2" presStyleCnt="7" custScaleX="54529" custScaleY="19875" custLinFactNeighborX="-18185" custLinFactNeighborY="-20071"/>
      <dgm:spPr/>
    </dgm:pt>
    <dgm:pt modelId="{A216EDA8-F42F-407B-A03A-A8DB04DC568C}" type="pres">
      <dgm:prSet presAssocID="{1D08CECE-8F2B-42D4-B0DD-2C47AB4DF3ED}" presName="chevron4" presStyleLbl="alignNode1" presStyleIdx="3" presStyleCnt="7" custScaleX="54529" custScaleY="19875" custLinFactNeighborX="-18185" custLinFactNeighborY="-20071"/>
      <dgm:spPr/>
    </dgm:pt>
    <dgm:pt modelId="{55B66EB5-DD18-4BB9-8AF7-522D64C8E935}" type="pres">
      <dgm:prSet presAssocID="{1D08CECE-8F2B-42D4-B0DD-2C47AB4DF3ED}" presName="chevron5" presStyleLbl="alignNode1" presStyleIdx="4" presStyleCnt="7" custScaleX="54529" custScaleY="19875" custLinFactNeighborX="-18185" custLinFactNeighborY="-20071"/>
      <dgm:spPr/>
    </dgm:pt>
    <dgm:pt modelId="{E1D825A2-95B2-4589-BE6D-4DF3327B87CF}" type="pres">
      <dgm:prSet presAssocID="{1D08CECE-8F2B-42D4-B0DD-2C47AB4DF3ED}" presName="chevron6" presStyleLbl="alignNode1" presStyleIdx="5" presStyleCnt="7" custScaleX="54529" custScaleY="19875" custLinFactNeighborX="-18185" custLinFactNeighborY="-20071"/>
      <dgm:spPr/>
    </dgm:pt>
    <dgm:pt modelId="{DBBB53B4-E468-4964-8460-A2076E7655B0}" type="pres">
      <dgm:prSet presAssocID="{1D08CECE-8F2B-42D4-B0DD-2C47AB4DF3ED}" presName="chevron7" presStyleLbl="alignNode1" presStyleIdx="6" presStyleCnt="7" custScaleX="54529" custScaleY="19875" custLinFactNeighborX="-18185" custLinFactNeighborY="-20071"/>
      <dgm:spPr/>
    </dgm:pt>
    <dgm:pt modelId="{0ADF0246-0025-4D37-9FC3-550124A9515B}" type="pres">
      <dgm:prSet presAssocID="{1D08CECE-8F2B-42D4-B0DD-2C47AB4DF3ED}" presName="childtext" presStyleLbl="solidFgAcc1" presStyleIdx="0" presStyleCnt="1" custScaleX="109792" custScaleY="52942" custLinFactNeighborX="191" custLinFactNeighborY="-77818">
        <dgm:presLayoutVars>
          <dgm:chMax/>
          <dgm:chPref val="0"/>
          <dgm:bulletEnabled val="1"/>
        </dgm:presLayoutVars>
      </dgm:prSet>
      <dgm:spPr/>
    </dgm:pt>
  </dgm:ptLst>
  <dgm:cxnLst>
    <dgm:cxn modelId="{B562370B-653F-4DE6-AE2E-CECF4CF0E7B9}" type="presOf" srcId="{D93F00BA-D721-4139-BC91-C7095E5D030F}" destId="{D1AB8CEB-EFBF-4667-8D96-77FB869BC994}" srcOrd="0" destOrd="0" presId="urn:microsoft.com/office/officeart/2008/layout/VerticalAccentList"/>
    <dgm:cxn modelId="{2B257A1F-B5F1-41A2-BF72-22F1F57C5FB9}" type="presOf" srcId="{E1C21288-59FE-4378-83B7-E724AEF3581A}" destId="{0ADF0246-0025-4D37-9FC3-550124A9515B}" srcOrd="0" destOrd="0" presId="urn:microsoft.com/office/officeart/2008/layout/VerticalAccentList"/>
    <dgm:cxn modelId="{03D5443D-1FC6-4809-BB32-25B8BFF2447F}" srcId="{D93F00BA-D721-4139-BC91-C7095E5D030F}" destId="{1D08CECE-8F2B-42D4-B0DD-2C47AB4DF3ED}" srcOrd="0" destOrd="0" parTransId="{BDB9D1C3-0C2C-4686-8A2F-B20546320A7A}" sibTransId="{022B2417-DBE8-4C32-BF12-B807F8900770}"/>
    <dgm:cxn modelId="{545D6FE2-9B11-4B5B-BBDE-8B0BE149F6E1}" type="presOf" srcId="{1D08CECE-8F2B-42D4-B0DD-2C47AB4DF3ED}" destId="{158B95F8-C072-4D0D-AD60-F5322A50BF60}" srcOrd="0" destOrd="0" presId="urn:microsoft.com/office/officeart/2008/layout/VerticalAccentList"/>
    <dgm:cxn modelId="{C3D09EF1-72C0-44F3-95A5-0A570257E64A}" srcId="{1D08CECE-8F2B-42D4-B0DD-2C47AB4DF3ED}" destId="{E1C21288-59FE-4378-83B7-E724AEF3581A}" srcOrd="0" destOrd="0" parTransId="{94DD1B00-9D3C-44EF-AA50-1F9A1A8F371A}" sibTransId="{A2FB8110-5818-49D5-9B0E-3AE5DF567A09}"/>
    <dgm:cxn modelId="{1ADB4E8E-6E37-40B3-9F45-70FB1950A2E4}" type="presParOf" srcId="{D1AB8CEB-EFBF-4667-8D96-77FB869BC994}" destId="{53FBDD0F-E0BA-4679-AF45-132CB95BBD64}" srcOrd="0" destOrd="0" presId="urn:microsoft.com/office/officeart/2008/layout/VerticalAccentList"/>
    <dgm:cxn modelId="{54C08B86-6099-4AB7-8D27-898BE9F35F72}" type="presParOf" srcId="{53FBDD0F-E0BA-4679-AF45-132CB95BBD64}" destId="{158B95F8-C072-4D0D-AD60-F5322A50BF60}" srcOrd="0" destOrd="0" presId="urn:microsoft.com/office/officeart/2008/layout/VerticalAccentList"/>
    <dgm:cxn modelId="{DEA966F5-5329-4E1F-897E-90558CC7814A}" type="presParOf" srcId="{D1AB8CEB-EFBF-4667-8D96-77FB869BC994}" destId="{57AE1692-ECBD-469F-8E1D-331A09226803}" srcOrd="1" destOrd="0" presId="urn:microsoft.com/office/officeart/2008/layout/VerticalAccentList"/>
    <dgm:cxn modelId="{9CC76104-6A31-439A-8AA5-7C02AB611499}" type="presParOf" srcId="{57AE1692-ECBD-469F-8E1D-331A09226803}" destId="{62B31F5C-7525-408A-B98A-4749E39A207A}" srcOrd="0" destOrd="0" presId="urn:microsoft.com/office/officeart/2008/layout/VerticalAccentList"/>
    <dgm:cxn modelId="{53945178-9383-4FFC-9A3E-25E2D2F401B6}" type="presParOf" srcId="{57AE1692-ECBD-469F-8E1D-331A09226803}" destId="{315DFCD0-3976-4CB7-81FA-0EA11E6830C2}" srcOrd="1" destOrd="0" presId="urn:microsoft.com/office/officeart/2008/layout/VerticalAccentList"/>
    <dgm:cxn modelId="{16938AB1-2293-4BA0-A884-86C74C2C955C}" type="presParOf" srcId="{57AE1692-ECBD-469F-8E1D-331A09226803}" destId="{380F1E3F-1EEA-471C-8385-BBDE6C869ABE}" srcOrd="2" destOrd="0" presId="urn:microsoft.com/office/officeart/2008/layout/VerticalAccentList"/>
    <dgm:cxn modelId="{4763A9B3-0E7C-477C-8B32-303CE33B89F9}" type="presParOf" srcId="{57AE1692-ECBD-469F-8E1D-331A09226803}" destId="{A216EDA8-F42F-407B-A03A-A8DB04DC568C}" srcOrd="3" destOrd="0" presId="urn:microsoft.com/office/officeart/2008/layout/VerticalAccentList"/>
    <dgm:cxn modelId="{BFB69D6F-77D2-4319-832A-86328735ADA6}" type="presParOf" srcId="{57AE1692-ECBD-469F-8E1D-331A09226803}" destId="{55B66EB5-DD18-4BB9-8AF7-522D64C8E935}" srcOrd="4" destOrd="0" presId="urn:microsoft.com/office/officeart/2008/layout/VerticalAccentList"/>
    <dgm:cxn modelId="{682FA5B3-6811-41AB-8A0E-0ED3F406F385}" type="presParOf" srcId="{57AE1692-ECBD-469F-8E1D-331A09226803}" destId="{E1D825A2-95B2-4589-BE6D-4DF3327B87CF}" srcOrd="5" destOrd="0" presId="urn:microsoft.com/office/officeart/2008/layout/VerticalAccentList"/>
    <dgm:cxn modelId="{22E7A7A3-E847-4EA4-A801-88C8998EAC03}" type="presParOf" srcId="{57AE1692-ECBD-469F-8E1D-331A09226803}" destId="{DBBB53B4-E468-4964-8460-A2076E7655B0}" srcOrd="6" destOrd="0" presId="urn:microsoft.com/office/officeart/2008/layout/VerticalAccentList"/>
    <dgm:cxn modelId="{84520F27-2B54-40FB-AFA4-4B14C2DA5466}" type="presParOf" srcId="{57AE1692-ECBD-469F-8E1D-331A09226803}" destId="{0ADF0246-0025-4D37-9FC3-550124A9515B}"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4052C-311A-4548-91A4-25F74F86785A}" type="doc">
      <dgm:prSet loTypeId="urn:diagrams.loki3.com/VaryingWidthList" loCatId="list" qsTypeId="urn:microsoft.com/office/officeart/2005/8/quickstyle/simple5" qsCatId="simple" csTypeId="urn:microsoft.com/office/officeart/2005/8/colors/colorful1" csCatId="colorful" phldr="1"/>
      <dgm:spPr/>
    </dgm:pt>
    <dgm:pt modelId="{A37ED7C7-4341-4BEB-8B15-3A5EFAF60C88}">
      <dgm:prSet phldrT="[Text]"/>
      <dgm:spPr/>
      <dgm:t>
        <a:bodyPr/>
        <a:lstStyle/>
        <a:p>
          <a:r>
            <a:rPr lang="en-US" b="1">
              <a:latin typeface="+mn-lt"/>
              <a:ea typeface="+mn-ea"/>
              <a:cs typeface="+mn-cs"/>
            </a:rPr>
            <a:t>Assumptions</a:t>
          </a:r>
          <a:endParaRPr lang="en-US"/>
        </a:p>
      </dgm:t>
    </dgm:pt>
    <dgm:pt modelId="{1479A23C-7C5D-4D56-9329-253337A74FFD}" type="parTrans" cxnId="{E356CE3F-FB5A-4DCF-B066-86BD5C7A8F5C}">
      <dgm:prSet/>
      <dgm:spPr/>
      <dgm:t>
        <a:bodyPr/>
        <a:lstStyle/>
        <a:p>
          <a:endParaRPr lang="en-US"/>
        </a:p>
      </dgm:t>
    </dgm:pt>
    <dgm:pt modelId="{4C1320FC-4548-4643-B673-B6FB37185F2A}" type="sibTrans" cxnId="{E356CE3F-FB5A-4DCF-B066-86BD5C7A8F5C}">
      <dgm:prSet/>
      <dgm:spPr/>
      <dgm:t>
        <a:bodyPr/>
        <a:lstStyle/>
        <a:p>
          <a:endParaRPr lang="en-US"/>
        </a:p>
      </dgm:t>
    </dgm:pt>
    <dgm:pt modelId="{C4973790-0D6D-4BEA-8FC0-1ED8B632974A}">
      <dgm:prSet phldrT="[Text]"/>
      <dgm:spPr/>
      <dgm:t>
        <a:bodyPr/>
        <a:lstStyle/>
        <a:p>
          <a:r>
            <a:rPr lang="en-US" b="1">
              <a:latin typeface="+mn-lt"/>
              <a:ea typeface="+mn-ea"/>
              <a:cs typeface="+mn-cs"/>
            </a:rPr>
            <a:t>In Practice</a:t>
          </a:r>
          <a:endParaRPr lang="en-US"/>
        </a:p>
      </dgm:t>
    </dgm:pt>
    <dgm:pt modelId="{E34C0273-26E2-4C21-ABEA-2A307C581B89}" type="parTrans" cxnId="{80305745-9250-48F2-A270-D44D94C677F5}">
      <dgm:prSet/>
      <dgm:spPr/>
      <dgm:t>
        <a:bodyPr/>
        <a:lstStyle/>
        <a:p>
          <a:endParaRPr lang="en-US"/>
        </a:p>
      </dgm:t>
    </dgm:pt>
    <dgm:pt modelId="{BE885EC3-3250-4245-A8D1-900E1FE9C379}" type="sibTrans" cxnId="{80305745-9250-48F2-A270-D44D94C677F5}">
      <dgm:prSet/>
      <dgm:spPr/>
      <dgm:t>
        <a:bodyPr/>
        <a:lstStyle/>
        <a:p>
          <a:endParaRPr lang="en-US"/>
        </a:p>
      </dgm:t>
    </dgm:pt>
    <dgm:pt modelId="{B387993F-6DCA-4977-B2AA-C868C37FFB24}" type="pres">
      <dgm:prSet presAssocID="{D644052C-311A-4548-91A4-25F74F86785A}" presName="Name0" presStyleCnt="0">
        <dgm:presLayoutVars>
          <dgm:resizeHandles/>
        </dgm:presLayoutVars>
      </dgm:prSet>
      <dgm:spPr/>
    </dgm:pt>
    <dgm:pt modelId="{538A0899-7123-4A23-B268-A5A0F480ADDC}" type="pres">
      <dgm:prSet presAssocID="{A37ED7C7-4341-4BEB-8B15-3A5EFAF60C88}" presName="text" presStyleLbl="node1" presStyleIdx="0" presStyleCnt="2" custLinFactY="-38773" custLinFactNeighborX="30500" custLinFactNeighborY="-100000">
        <dgm:presLayoutVars>
          <dgm:bulletEnabled val="1"/>
        </dgm:presLayoutVars>
      </dgm:prSet>
      <dgm:spPr/>
    </dgm:pt>
    <dgm:pt modelId="{84C01EF1-5E8B-4055-85B9-52E4474A0DAE}" type="pres">
      <dgm:prSet presAssocID="{4C1320FC-4548-4643-B673-B6FB37185F2A}" presName="space" presStyleCnt="0"/>
      <dgm:spPr/>
    </dgm:pt>
    <dgm:pt modelId="{888C2294-EFE4-4420-BAF9-0DCFC7112E07}" type="pres">
      <dgm:prSet presAssocID="{C4973790-0D6D-4BEA-8FC0-1ED8B632974A}" presName="text" presStyleLbl="node1" presStyleIdx="1" presStyleCnt="2" custScaleX="154740" custLinFactY="15306" custLinFactNeighborX="7602" custLinFactNeighborY="100000">
        <dgm:presLayoutVars>
          <dgm:bulletEnabled val="1"/>
        </dgm:presLayoutVars>
      </dgm:prSet>
      <dgm:spPr/>
    </dgm:pt>
  </dgm:ptLst>
  <dgm:cxnLst>
    <dgm:cxn modelId="{A116930A-19AD-43F6-98ED-6B99F3DD523B}" type="presOf" srcId="{D644052C-311A-4548-91A4-25F74F86785A}" destId="{B387993F-6DCA-4977-B2AA-C868C37FFB24}" srcOrd="0" destOrd="0" presId="urn:diagrams.loki3.com/VaryingWidthList"/>
    <dgm:cxn modelId="{15326D1F-95A2-49CB-A5D3-D6A99B51F754}" type="presOf" srcId="{A37ED7C7-4341-4BEB-8B15-3A5EFAF60C88}" destId="{538A0899-7123-4A23-B268-A5A0F480ADDC}" srcOrd="0" destOrd="0" presId="urn:diagrams.loki3.com/VaryingWidthList"/>
    <dgm:cxn modelId="{E356CE3F-FB5A-4DCF-B066-86BD5C7A8F5C}" srcId="{D644052C-311A-4548-91A4-25F74F86785A}" destId="{A37ED7C7-4341-4BEB-8B15-3A5EFAF60C88}" srcOrd="0" destOrd="0" parTransId="{1479A23C-7C5D-4D56-9329-253337A74FFD}" sibTransId="{4C1320FC-4548-4643-B673-B6FB37185F2A}"/>
    <dgm:cxn modelId="{80305745-9250-48F2-A270-D44D94C677F5}" srcId="{D644052C-311A-4548-91A4-25F74F86785A}" destId="{C4973790-0D6D-4BEA-8FC0-1ED8B632974A}" srcOrd="1" destOrd="0" parTransId="{E34C0273-26E2-4C21-ABEA-2A307C581B89}" sibTransId="{BE885EC3-3250-4245-A8D1-900E1FE9C379}"/>
    <dgm:cxn modelId="{2D6785C6-1B34-43BD-BEDB-CA750125F190}" type="presOf" srcId="{C4973790-0D6D-4BEA-8FC0-1ED8B632974A}" destId="{888C2294-EFE4-4420-BAF9-0DCFC7112E07}" srcOrd="0" destOrd="0" presId="urn:diagrams.loki3.com/VaryingWidthList"/>
    <dgm:cxn modelId="{D887EA0F-A1E3-49F9-A192-3156A4B4F767}" type="presParOf" srcId="{B387993F-6DCA-4977-B2AA-C868C37FFB24}" destId="{538A0899-7123-4A23-B268-A5A0F480ADDC}" srcOrd="0" destOrd="0" presId="urn:diagrams.loki3.com/VaryingWidthList"/>
    <dgm:cxn modelId="{D3E23D48-6FC5-4729-A1AF-9A337AB414D3}" type="presParOf" srcId="{B387993F-6DCA-4977-B2AA-C868C37FFB24}" destId="{84C01EF1-5E8B-4055-85B9-52E4474A0DAE}" srcOrd="1" destOrd="0" presId="urn:diagrams.loki3.com/VaryingWidthList"/>
    <dgm:cxn modelId="{955BBAEC-95C5-4F52-937B-BF1D5776F392}" type="presParOf" srcId="{B387993F-6DCA-4977-B2AA-C868C37FFB24}" destId="{888C2294-EFE4-4420-BAF9-0DCFC7112E07}"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9CC210-F716-4ACC-93E6-8BB4D3304D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56C03BF-ADC4-4068-9D9B-1A3842EBF766}">
      <dgm:prSet phldrT="[Text]" custT="1"/>
      <dgm:spPr/>
      <dgm:t>
        <a:bodyPr/>
        <a:lstStyle/>
        <a:p>
          <a:r>
            <a:rPr lang="en-US" sz="2800" i="1"/>
            <a:t>Frequent-Ask-Behavior</a:t>
          </a:r>
          <a:endParaRPr lang="en-US" sz="2800"/>
        </a:p>
      </dgm:t>
    </dgm:pt>
    <dgm:pt modelId="{24884A9A-CE06-436D-BCF6-AEA0E20C182D}" type="parTrans" cxnId="{7B9D4527-1DDE-4EA6-962F-047A18F39BD1}">
      <dgm:prSet/>
      <dgm:spPr/>
      <dgm:t>
        <a:bodyPr/>
        <a:lstStyle/>
        <a:p>
          <a:endParaRPr lang="en-US"/>
        </a:p>
      </dgm:t>
    </dgm:pt>
    <dgm:pt modelId="{B2615200-DBF8-4F87-BBD3-8717012AEE4D}" type="sibTrans" cxnId="{7B9D4527-1DDE-4EA6-962F-047A18F39BD1}">
      <dgm:prSet/>
      <dgm:spPr/>
      <dgm:t>
        <a:bodyPr/>
        <a:lstStyle/>
        <a:p>
          <a:endParaRPr lang="en-US"/>
        </a:p>
      </dgm:t>
    </dgm:pt>
    <mc:AlternateContent xmlns:mc="http://schemas.openxmlformats.org/markup-compatibility/2006" xmlns:a14="http://schemas.microsoft.com/office/drawing/2010/main">
      <mc:Choice Requires="a14">
        <dgm:pt modelId="{0FC1C911-C9EC-4454-AE22-9460019A80E3}">
          <dgm:prSet phldrT="[Text]" custT="1"/>
          <dgm:spPr/>
          <dgm:t>
            <a:bodyPr/>
            <a:lstStyle/>
            <a:p>
              <a:r>
                <a:rPr lang="en-US" sz="2800"/>
                <a:t>success ratio : </a:t>
              </a:r>
              <a14:m>
                <m:oMath xmlns:m="http://schemas.openxmlformats.org/officeDocument/2006/math">
                  <m:f>
                    <m:fPr>
                      <m:ctrlPr>
                        <a:rPr lang="en-US" sz="2800" i="1" smtClean="0">
                          <a:latin typeface="Cambria Math" panose="02040503050406030204" pitchFamily="18" charset="0"/>
                        </a:rPr>
                      </m:ctrlPr>
                    </m:fPr>
                    <m:num>
                      <m:r>
                        <a:rPr lang="en-US" sz="2800" b="0" i="1" dirty="0" smtClean="0">
                          <a:latin typeface="Cambria Math" panose="02040503050406030204" pitchFamily="18" charset="0"/>
                        </a:rPr>
                        <m:t>𝑢𝑛𝑠𝑢𝑐𝑐𝑒𝑠𝑠𝑓𝑢𝑙</m:t>
                      </m:r>
                      <m:r>
                        <a:rPr lang="en-US" sz="2800" b="0" i="1" dirty="0" smtClean="0">
                          <a:latin typeface="Cambria Math" panose="02040503050406030204" pitchFamily="18" charset="0"/>
                        </a:rPr>
                        <m:t> </m:t>
                      </m:r>
                      <m:r>
                        <a:rPr lang="en-US" sz="2800" b="0" i="1" dirty="0" smtClean="0">
                          <a:latin typeface="Cambria Math" panose="02040503050406030204" pitchFamily="18" charset="0"/>
                        </a:rPr>
                        <m:t>𝑟𝑒𝑞𝑢𝑒𝑠𝑡</m:t>
                      </m:r>
                      <m:r>
                        <a:rPr lang="en-US" sz="2800" b="0" i="1" dirty="0" smtClean="0">
                          <a:latin typeface="Cambria Math" panose="02040503050406030204" pitchFamily="18" charset="0"/>
                        </a:rPr>
                        <m:t> </m:t>
                      </m:r>
                      <m:r>
                        <a:rPr lang="en-US" sz="2800" b="0" i="1" dirty="0" smtClean="0">
                          <a:latin typeface="Cambria Math" panose="02040503050406030204" pitchFamily="18" charset="0"/>
                        </a:rPr>
                        <m:t>𝑡𝑖𝑚𝑒</m:t>
                      </m:r>
                    </m:num>
                    <m:den>
                      <m:r>
                        <m:rPr>
                          <m:nor/>
                        </m:rPr>
                        <a:rPr lang="en-US" sz="2800" i="1" dirty="0">
                          <a:latin typeface="Cambria Math" panose="02040503050406030204" pitchFamily="18" charset="0"/>
                        </a:rPr>
                        <m:t> </m:t>
                      </m:r>
                      <m:r>
                        <a:rPr lang="en-US" sz="2800" i="1" dirty="0">
                          <a:latin typeface="Cambria Math" panose="02040503050406030204" pitchFamily="18" charset="0"/>
                        </a:rPr>
                        <m:t>𝑡𝑜𝑡𝑎𝑙</m:t>
                      </m:r>
                      <m:r>
                        <a:rPr lang="en-US" sz="2800" i="1" dirty="0">
                          <a:latin typeface="Cambria Math" panose="02040503050406030204" pitchFamily="18" charset="0"/>
                        </a:rPr>
                        <m:t> </m:t>
                      </m:r>
                      <m:r>
                        <a:rPr lang="en-US" sz="2800" i="1" dirty="0">
                          <a:latin typeface="Cambria Math" panose="02040503050406030204" pitchFamily="18" charset="0"/>
                        </a:rPr>
                        <m:t>𝑟𝑒𝑞𝑢𝑒𝑠𝑡</m:t>
                      </m:r>
                      <m:r>
                        <a:rPr lang="en-US" sz="2800" i="1" dirty="0">
                          <a:latin typeface="Cambria Math" panose="02040503050406030204" pitchFamily="18" charset="0"/>
                        </a:rPr>
                        <m:t> </m:t>
                      </m:r>
                      <m:r>
                        <a:rPr lang="en-US" sz="2800" i="1" dirty="0">
                          <a:latin typeface="Cambria Math" panose="02040503050406030204" pitchFamily="18" charset="0"/>
                        </a:rPr>
                        <m:t>𝑡𝑖𝑚𝑒</m:t>
                      </m:r>
                    </m:den>
                  </m:f>
                </m:oMath>
              </a14:m>
              <a:endParaRPr lang="en-US" sz="2800"/>
            </a:p>
          </dgm:t>
        </dgm:pt>
      </mc:Choice>
      <mc:Fallback xmlns="">
        <dgm:pt modelId="{0FC1C911-C9EC-4454-AE22-9460019A80E3}">
          <dgm:prSet phldrT="[Text]" custT="1"/>
          <dgm:spPr/>
          <dgm:t>
            <a:bodyPr/>
            <a:lstStyle/>
            <a:p>
              <a:r>
                <a:rPr lang="en-US" sz="2800"/>
                <a:t>success ratio : </a:t>
              </a:r>
              <a:r>
                <a:rPr lang="en-US" sz="2800" i="0">
                  <a:latin typeface="Cambria Math" panose="02040503050406030204" pitchFamily="18" charset="0"/>
                </a:rPr>
                <a:t>(</a:t>
              </a:r>
              <a:r>
                <a:rPr lang="en-US" sz="2800" b="0" i="0" dirty="0">
                  <a:latin typeface="Cambria Math" panose="02040503050406030204" pitchFamily="18" charset="0"/>
                </a:rPr>
                <a:t>𝑢𝑛𝑠𝑢𝑐𝑐𝑒𝑠𝑠𝑓𝑢𝑙 𝑟𝑒𝑞𝑢𝑒𝑠𝑡 𝑡𝑖𝑚𝑒</a:t>
              </a:r>
              <a:r>
                <a:rPr lang="en-US" sz="2800" b="0" i="0">
                  <a:latin typeface="Cambria Math" panose="02040503050406030204" pitchFamily="18" charset="0"/>
                </a:rPr>
                <a:t>)/(</a:t>
              </a:r>
              <a:r>
                <a:rPr lang="en-US" sz="2800" b="0" i="0" dirty="0">
                  <a:latin typeface="Cambria Math" panose="02040503050406030204" pitchFamily="18" charset="0"/>
                </a:rPr>
                <a:t>"</a:t>
              </a:r>
              <a:r>
                <a:rPr lang="en-US" sz="2800" i="0" dirty="0">
                  <a:latin typeface="Cambria Math" panose="02040503050406030204" pitchFamily="18" charset="0"/>
                </a:rPr>
                <a:t> " 𝑡𝑜𝑡𝑎𝑙 𝑟𝑒𝑞𝑢𝑒𝑠𝑡 𝑡𝑖𝑚𝑒</a:t>
              </a:r>
              <a:r>
                <a:rPr lang="en-US" sz="2800" i="0">
                  <a:latin typeface="Cambria Math" panose="02040503050406030204" pitchFamily="18" charset="0"/>
                </a:rPr>
                <a:t>)</a:t>
              </a:r>
              <a:endParaRPr lang="en-US" sz="2800"/>
            </a:p>
          </dgm:t>
        </dgm:pt>
      </mc:Fallback>
    </mc:AlternateContent>
    <dgm:pt modelId="{4584D9AB-5A1F-4644-BD51-473A5B9B1B0F}" type="parTrans" cxnId="{54FEDA17-722D-4678-B36C-A4E783FA5064}">
      <dgm:prSet/>
      <dgm:spPr/>
      <dgm:t>
        <a:bodyPr/>
        <a:lstStyle/>
        <a:p>
          <a:endParaRPr lang="en-US"/>
        </a:p>
      </dgm:t>
    </dgm:pt>
    <dgm:pt modelId="{EF1A3994-E0E4-4E4F-849C-45CFA4B28DCC}" type="sibTrans" cxnId="{54FEDA17-722D-4678-B36C-A4E783FA5064}">
      <dgm:prSet/>
      <dgm:spPr/>
      <dgm:t>
        <a:bodyPr/>
        <a:lstStyle/>
        <a:p>
          <a:endParaRPr lang="en-US"/>
        </a:p>
      </dgm:t>
    </dgm:pt>
    <dgm:pt modelId="{A8EACE93-5FD4-4A94-8C80-825B97734292}">
      <dgm:prSet phldrT="[Text]" custT="1"/>
      <dgm:spPr/>
      <dgm:t>
        <a:bodyPr/>
        <a:lstStyle/>
        <a:p>
          <a:r>
            <a:rPr lang="en-US" sz="2800" i="1"/>
            <a:t>Long-Holding-Behavior</a:t>
          </a:r>
          <a:endParaRPr lang="en-US" sz="2800"/>
        </a:p>
      </dgm:t>
    </dgm:pt>
    <dgm:pt modelId="{D786FAF4-51FE-409A-B133-59E663146EB4}" type="parTrans" cxnId="{366F8EFC-DFE1-40E0-9C38-7BABD48A62CC}">
      <dgm:prSet/>
      <dgm:spPr/>
      <dgm:t>
        <a:bodyPr/>
        <a:lstStyle/>
        <a:p>
          <a:endParaRPr lang="en-US"/>
        </a:p>
      </dgm:t>
    </dgm:pt>
    <dgm:pt modelId="{CD544F5A-EB93-4AD1-B853-751B152CD821}" type="sibTrans" cxnId="{366F8EFC-DFE1-40E0-9C38-7BABD48A62CC}">
      <dgm:prSet/>
      <dgm:spPr/>
      <dgm:t>
        <a:bodyPr/>
        <a:lstStyle/>
        <a:p>
          <a:endParaRPr lang="en-US"/>
        </a:p>
      </dgm:t>
    </dgm:pt>
    <mc:AlternateContent xmlns:mc="http://schemas.openxmlformats.org/markup-compatibility/2006" xmlns:a14="http://schemas.microsoft.com/office/drawing/2010/main">
      <mc:Choice Requires="a14">
        <dgm:pt modelId="{5B713A08-3E06-4560-BB76-53E046968E70}">
          <dgm:prSet phldrT="[Text]" custT="1"/>
          <dgm:spPr/>
          <dgm:t>
            <a:bodyPr/>
            <a:lstStyle/>
            <a:p>
              <a:r>
                <a:rPr lang="en-US" sz="2800"/>
                <a:t>utilization ratio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𝑟𝑒𝑠𝑜𝑢𝑟𝑐𝑒</m:t>
                      </m:r>
                      <m:r>
                        <a:rPr lang="en-US" sz="2800" b="0" i="1" smtClean="0">
                          <a:latin typeface="Cambria Math" panose="02040503050406030204" pitchFamily="18" charset="0"/>
                        </a:rPr>
                        <m:t> </m:t>
                      </m:r>
                      <m:r>
                        <a:rPr lang="en-US" sz="2800" b="0" i="1" smtClean="0">
                          <a:latin typeface="Cambria Math" panose="02040503050406030204" pitchFamily="18" charset="0"/>
                        </a:rPr>
                        <m:t>𝑢𝑠𝑎𝑔𝑒</m:t>
                      </m:r>
                      <m:r>
                        <a:rPr lang="en-US" sz="2800" b="0" i="1" smtClean="0">
                          <a:latin typeface="Cambria Math" panose="02040503050406030204" pitchFamily="18" charset="0"/>
                        </a:rPr>
                        <m:t> </m:t>
                      </m:r>
                      <m:r>
                        <a:rPr lang="en-US" sz="2800" b="0" i="1" smtClean="0">
                          <a:latin typeface="Cambria Math" panose="02040503050406030204" pitchFamily="18" charset="0"/>
                        </a:rPr>
                        <m:t>𝑡𝑖𝑚𝑒</m:t>
                      </m:r>
                    </m:num>
                    <m:den>
                      <m:r>
                        <m:rPr>
                          <m:nor/>
                        </m:rPr>
                        <a:rPr lang="en-US" sz="2800" i="1" dirty="0" smtClean="0">
                          <a:latin typeface="Cambria Math" panose="02040503050406030204" pitchFamily="18" charset="0"/>
                        </a:rPr>
                        <m:t> </m:t>
                      </m:r>
                      <m:r>
                        <a:rPr lang="en-US" sz="2800" b="0" i="1" dirty="0" smtClean="0">
                          <a:latin typeface="Cambria Math" panose="02040503050406030204" pitchFamily="18" charset="0"/>
                        </a:rPr>
                        <m:t>h𝑜𝑙𝑑𝑖𝑛𝑔</m:t>
                      </m:r>
                      <m:r>
                        <a:rPr lang="en-US" sz="2800" b="0" i="1" dirty="0" smtClean="0">
                          <a:latin typeface="Cambria Math" panose="02040503050406030204" pitchFamily="18" charset="0"/>
                        </a:rPr>
                        <m:t> </m:t>
                      </m:r>
                      <m:r>
                        <a:rPr lang="en-US" sz="2800" b="0" i="1" dirty="0" smtClean="0">
                          <a:latin typeface="Cambria Math" panose="02040503050406030204" pitchFamily="18" charset="0"/>
                        </a:rPr>
                        <m:t>𝑡𝑖𝑚𝑒</m:t>
                      </m:r>
                    </m:den>
                  </m:f>
                </m:oMath>
              </a14:m>
              <a:endParaRPr lang="en-US" sz="2800"/>
            </a:p>
          </dgm:t>
        </dgm:pt>
      </mc:Choice>
      <mc:Fallback xmlns="">
        <dgm:pt modelId="{5B713A08-3E06-4560-BB76-53E046968E70}">
          <dgm:prSet phldrT="[Text]" custT="1"/>
          <dgm:spPr/>
          <dgm:t>
            <a:bodyPr/>
            <a:lstStyle/>
            <a:p>
              <a:r>
                <a:rPr lang="en-US" sz="2800"/>
                <a:t>utilization ratio : </a:t>
              </a:r>
              <a:r>
                <a:rPr lang="en-US" sz="2800" i="0">
                  <a:latin typeface="Cambria Math" panose="02040503050406030204" pitchFamily="18" charset="0"/>
                </a:rPr>
                <a:t>(</a:t>
              </a:r>
              <a:r>
                <a:rPr lang="en-US" sz="2800" b="0" i="0">
                  <a:latin typeface="Cambria Math" panose="02040503050406030204" pitchFamily="18" charset="0"/>
                </a:rPr>
                <a:t>𝑟𝑒𝑠𝑜𝑢𝑟𝑐𝑒 𝑢𝑠𝑎𝑔𝑒 𝑡𝑖𝑚𝑒)/(</a:t>
              </a:r>
              <a:r>
                <a:rPr lang="en-US" sz="2800" b="0" i="0" dirty="0">
                  <a:latin typeface="Cambria Math" panose="02040503050406030204" pitchFamily="18" charset="0"/>
                </a:rPr>
                <a:t>"</a:t>
              </a:r>
              <a:r>
                <a:rPr lang="en-US" sz="2800" i="0" dirty="0">
                  <a:latin typeface="Cambria Math" panose="02040503050406030204" pitchFamily="18" charset="0"/>
                </a:rPr>
                <a:t> </a:t>
              </a:r>
              <a:r>
                <a:rPr lang="en-US" sz="2800" b="0" i="0" dirty="0">
                  <a:latin typeface="Cambria Math" panose="02040503050406030204" pitchFamily="18" charset="0"/>
                </a:rPr>
                <a:t>" ℎ𝑜𝑙𝑑𝑖𝑛𝑔 𝑡𝑖𝑚𝑒</a:t>
              </a:r>
              <a:r>
                <a:rPr lang="en-US" sz="2800" b="0" i="0">
                  <a:latin typeface="Cambria Math" panose="02040503050406030204" pitchFamily="18" charset="0"/>
                </a:rPr>
                <a:t>)</a:t>
              </a:r>
              <a:endParaRPr lang="en-US" sz="2800"/>
            </a:p>
          </dgm:t>
        </dgm:pt>
      </mc:Fallback>
    </mc:AlternateContent>
    <dgm:pt modelId="{910BCAF3-F1D7-4E73-8641-0FFD6FEF85BF}" type="parTrans" cxnId="{A2F7DBC4-3CAA-4631-AEEA-69B1EB962AD3}">
      <dgm:prSet/>
      <dgm:spPr/>
      <dgm:t>
        <a:bodyPr/>
        <a:lstStyle/>
        <a:p>
          <a:endParaRPr lang="en-US"/>
        </a:p>
      </dgm:t>
    </dgm:pt>
    <dgm:pt modelId="{27BCCAC8-84E2-429B-9E52-2DE85F4274EC}" type="sibTrans" cxnId="{A2F7DBC4-3CAA-4631-AEEA-69B1EB962AD3}">
      <dgm:prSet/>
      <dgm:spPr/>
      <dgm:t>
        <a:bodyPr/>
        <a:lstStyle/>
        <a:p>
          <a:endParaRPr lang="en-US"/>
        </a:p>
      </dgm:t>
    </dgm:pt>
    <dgm:pt modelId="{65FBBF58-C87A-4296-AA0E-5CF4FA989CFF}">
      <dgm:prSet phldrT="[Text]" custT="1"/>
      <dgm:spPr/>
      <dgm:t>
        <a:bodyPr/>
        <a:lstStyle/>
        <a:p>
          <a:r>
            <a:rPr lang="en-US" sz="2800" i="1"/>
            <a:t>Low-Utility-Behavior</a:t>
          </a:r>
          <a:endParaRPr lang="en-US" sz="2800"/>
        </a:p>
      </dgm:t>
    </dgm:pt>
    <dgm:pt modelId="{518EB4D8-456E-474E-9431-B367DD3D2BA4}" type="parTrans" cxnId="{3BDEBD62-AC58-481F-AA08-144992FE9D04}">
      <dgm:prSet/>
      <dgm:spPr/>
      <dgm:t>
        <a:bodyPr/>
        <a:lstStyle/>
        <a:p>
          <a:endParaRPr lang="en-US"/>
        </a:p>
      </dgm:t>
    </dgm:pt>
    <dgm:pt modelId="{4FEC1F42-09E6-4FB3-B1FB-4F5A9B4260C8}" type="sibTrans" cxnId="{3BDEBD62-AC58-481F-AA08-144992FE9D04}">
      <dgm:prSet/>
      <dgm:spPr/>
      <dgm:t>
        <a:bodyPr/>
        <a:lstStyle/>
        <a:p>
          <a:endParaRPr lang="en-US"/>
        </a:p>
      </dgm:t>
    </dgm:pt>
    <mc:AlternateContent xmlns:mc="http://schemas.openxmlformats.org/markup-compatibility/2006" xmlns:a14="http://schemas.microsoft.com/office/drawing/2010/main">
      <mc:Choice Requires="a14">
        <dgm:pt modelId="{6D5CD81F-76FF-4FFC-A894-89873FC7F4D3}">
          <dgm:prSet phldrT="[Text]" custT="1"/>
          <dgm:spPr/>
          <dgm:t>
            <a:bodyPr/>
            <a:lstStyle/>
            <a:p>
              <a:r>
                <a:rPr lang="en-US" sz="2800"/>
                <a:t>utility rate : </a:t>
              </a:r>
              <a14:m>
                <m:oMath xmlns:m="http://schemas.openxmlformats.org/officeDocument/2006/math">
                  <m:r>
                    <a:rPr lang="en-US" sz="2800" b="0" i="1" smtClean="0">
                      <a:latin typeface="Cambria Math" panose="02040503050406030204" pitchFamily="18" charset="0"/>
                    </a:rPr>
                    <m:t>𝑢𝑡𝑖𝑙𝑖𝑡𝑦</m:t>
                  </m:r>
                  <m:r>
                    <a:rPr lang="en-US" sz="2800" b="0" i="1" smtClean="0">
                      <a:latin typeface="Cambria Math" panose="02040503050406030204" pitchFamily="18" charset="0"/>
                    </a:rPr>
                    <m:t> </m:t>
                  </m:r>
                  <m:r>
                    <a:rPr lang="en-US" sz="2800" b="0" i="1" smtClean="0">
                      <a:latin typeface="Cambria Math" panose="02040503050406030204" pitchFamily="18" charset="0"/>
                    </a:rPr>
                    <m:t>𝑠𝑐𝑜𝑟𝑒</m:t>
                  </m:r>
                  <m:r>
                    <a:rPr lang="en-US" sz="2800" b="0" i="1" smtClean="0">
                      <a:latin typeface="Cambria Math" panose="02040503050406030204" pitchFamily="18" charset="0"/>
                    </a:rPr>
                    <m:t> </m:t>
                  </m:r>
                  <m:r>
                    <a:rPr lang="en-US" sz="2800" b="0" i="0" smtClean="0">
                      <a:latin typeface="Cambria Math" panose="02040503050406030204" pitchFamily="18" charset="0"/>
                    </a:rPr>
                    <m:t>∈[</m:t>
                  </m:r>
                  <m:r>
                    <a:rPr lang="en-US" sz="2800" b="0" i="1" smtClean="0">
                      <a:latin typeface="Cambria Math" panose="02040503050406030204" pitchFamily="18" charset="0"/>
                    </a:rPr>
                    <m:t>0</m:t>
                  </m:r>
                  <m:r>
                    <a:rPr lang="en-US" sz="2800" b="0" i="0" smtClean="0">
                      <a:latin typeface="Cambria Math" panose="02040503050406030204" pitchFamily="18" charset="0"/>
                    </a:rPr>
                    <m:t>,100]</m:t>
                  </m:r>
                </m:oMath>
              </a14:m>
              <a:endParaRPr lang="en-US" sz="3800" i="0"/>
            </a:p>
          </dgm:t>
        </dgm:pt>
      </mc:Choice>
      <mc:Fallback xmlns="">
        <dgm:pt modelId="{6D5CD81F-76FF-4FFC-A894-89873FC7F4D3}">
          <dgm:prSet phldrT="[Text]" custT="1"/>
          <dgm:spPr/>
          <dgm:t>
            <a:bodyPr/>
            <a:lstStyle/>
            <a:p>
              <a:r>
                <a:rPr lang="en-US" sz="2800"/>
                <a:t>utility rate : </a:t>
              </a:r>
              <a:r>
                <a:rPr lang="en-US" sz="2800" b="0" i="0">
                  <a:latin typeface="Cambria Math" panose="02040503050406030204" pitchFamily="18" charset="0"/>
                </a:rPr>
                <a:t>𝑢𝑡𝑖𝑙𝑖𝑡𝑦 𝑠𝑐𝑜𝑟𝑒 ∈[0,100]</a:t>
              </a:r>
              <a:endParaRPr lang="en-US" sz="3800" i="0"/>
            </a:p>
          </dgm:t>
        </dgm:pt>
      </mc:Fallback>
    </mc:AlternateContent>
    <dgm:pt modelId="{554EEBD3-CDFE-41DA-8636-54545062391D}" type="parTrans" cxnId="{B662F46F-268D-4B8E-B332-A45357CD8FB2}">
      <dgm:prSet/>
      <dgm:spPr/>
      <dgm:t>
        <a:bodyPr/>
        <a:lstStyle/>
        <a:p>
          <a:endParaRPr lang="en-US"/>
        </a:p>
      </dgm:t>
    </dgm:pt>
    <dgm:pt modelId="{56A1C667-B063-4940-A2B5-45E7F4162A9C}" type="sibTrans" cxnId="{B662F46F-268D-4B8E-B332-A45357CD8FB2}">
      <dgm:prSet/>
      <dgm:spPr/>
      <dgm:t>
        <a:bodyPr/>
        <a:lstStyle/>
        <a:p>
          <a:endParaRPr lang="en-US"/>
        </a:p>
      </dgm:t>
    </dgm:pt>
    <dgm:pt modelId="{366EEE11-3C1D-4CE2-BB68-0036F6C269B2}" type="pres">
      <dgm:prSet presAssocID="{899CC210-F716-4ACC-93E6-8BB4D3304D78}" presName="Name0" presStyleCnt="0">
        <dgm:presLayoutVars>
          <dgm:dir/>
          <dgm:animLvl val="lvl"/>
          <dgm:resizeHandles val="exact"/>
        </dgm:presLayoutVars>
      </dgm:prSet>
      <dgm:spPr/>
    </dgm:pt>
    <dgm:pt modelId="{9D5A2E68-C996-49C7-AA1D-E07CB800FE47}" type="pres">
      <dgm:prSet presAssocID="{B56C03BF-ADC4-4068-9D9B-1A3842EBF766}" presName="linNode" presStyleCnt="0"/>
      <dgm:spPr/>
    </dgm:pt>
    <dgm:pt modelId="{C5E06A22-2273-442D-A418-F35F48ACD38C}" type="pres">
      <dgm:prSet presAssocID="{B56C03BF-ADC4-4068-9D9B-1A3842EBF766}" presName="parentText" presStyleLbl="node1" presStyleIdx="0" presStyleCnt="3" custLinFactNeighborX="-17717" custLinFactNeighborY="-11496">
        <dgm:presLayoutVars>
          <dgm:chMax val="1"/>
          <dgm:bulletEnabled val="1"/>
        </dgm:presLayoutVars>
      </dgm:prSet>
      <dgm:spPr/>
    </dgm:pt>
    <dgm:pt modelId="{35CAC4AF-9627-439E-BD35-56E964B8F0BA}" type="pres">
      <dgm:prSet presAssocID="{B56C03BF-ADC4-4068-9D9B-1A3842EBF766}" presName="descendantText" presStyleLbl="alignAccFollowNode1" presStyleIdx="0" presStyleCnt="3">
        <dgm:presLayoutVars>
          <dgm:bulletEnabled val="1"/>
        </dgm:presLayoutVars>
      </dgm:prSet>
      <dgm:spPr/>
    </dgm:pt>
    <dgm:pt modelId="{E39CB3DB-2532-430E-9554-56C0C52E77BF}" type="pres">
      <dgm:prSet presAssocID="{B2615200-DBF8-4F87-BBD3-8717012AEE4D}" presName="sp" presStyleCnt="0"/>
      <dgm:spPr/>
    </dgm:pt>
    <dgm:pt modelId="{8DDC97A0-8BEE-4D90-9E04-3DA16EEF0504}" type="pres">
      <dgm:prSet presAssocID="{A8EACE93-5FD4-4A94-8C80-825B97734292}" presName="linNode" presStyleCnt="0"/>
      <dgm:spPr/>
    </dgm:pt>
    <dgm:pt modelId="{67B7ADE9-66A7-4088-8951-30D500BE4042}" type="pres">
      <dgm:prSet presAssocID="{A8EACE93-5FD4-4A94-8C80-825B97734292}" presName="parentText" presStyleLbl="node1" presStyleIdx="1" presStyleCnt="3">
        <dgm:presLayoutVars>
          <dgm:chMax val="1"/>
          <dgm:bulletEnabled val="1"/>
        </dgm:presLayoutVars>
      </dgm:prSet>
      <dgm:spPr/>
    </dgm:pt>
    <dgm:pt modelId="{DC9F704B-963A-4586-A786-422BBD8D64EF}" type="pres">
      <dgm:prSet presAssocID="{A8EACE93-5FD4-4A94-8C80-825B97734292}" presName="descendantText" presStyleLbl="alignAccFollowNode1" presStyleIdx="1" presStyleCnt="3">
        <dgm:presLayoutVars>
          <dgm:bulletEnabled val="1"/>
        </dgm:presLayoutVars>
      </dgm:prSet>
      <dgm:spPr/>
    </dgm:pt>
    <dgm:pt modelId="{C590D050-E091-4FEC-AB00-D17A1CBEE605}" type="pres">
      <dgm:prSet presAssocID="{CD544F5A-EB93-4AD1-B853-751B152CD821}" presName="sp" presStyleCnt="0"/>
      <dgm:spPr/>
    </dgm:pt>
    <dgm:pt modelId="{0519B186-4444-4F69-B50F-CCB4EE8548AD}" type="pres">
      <dgm:prSet presAssocID="{65FBBF58-C87A-4296-AA0E-5CF4FA989CFF}" presName="linNode" presStyleCnt="0"/>
      <dgm:spPr/>
    </dgm:pt>
    <dgm:pt modelId="{843BE56B-B09C-44B2-99A3-630B770D72FE}" type="pres">
      <dgm:prSet presAssocID="{65FBBF58-C87A-4296-AA0E-5CF4FA989CFF}" presName="parentText" presStyleLbl="node1" presStyleIdx="2" presStyleCnt="3" custLinFactNeighborY="152">
        <dgm:presLayoutVars>
          <dgm:chMax val="1"/>
          <dgm:bulletEnabled val="1"/>
        </dgm:presLayoutVars>
      </dgm:prSet>
      <dgm:spPr/>
    </dgm:pt>
    <dgm:pt modelId="{E5FFF5E8-C528-4EA9-9888-8D21993BFA6A}" type="pres">
      <dgm:prSet presAssocID="{65FBBF58-C87A-4296-AA0E-5CF4FA989CFF}" presName="descendantText" presStyleLbl="alignAccFollowNode1" presStyleIdx="2" presStyleCnt="3">
        <dgm:presLayoutVars>
          <dgm:bulletEnabled val="1"/>
        </dgm:presLayoutVars>
      </dgm:prSet>
      <dgm:spPr/>
    </dgm:pt>
  </dgm:ptLst>
  <dgm:cxnLst>
    <dgm:cxn modelId="{54FEDA17-722D-4678-B36C-A4E783FA5064}" srcId="{B56C03BF-ADC4-4068-9D9B-1A3842EBF766}" destId="{0FC1C911-C9EC-4454-AE22-9460019A80E3}" srcOrd="0" destOrd="0" parTransId="{4584D9AB-5A1F-4644-BD51-473A5B9B1B0F}" sibTransId="{EF1A3994-E0E4-4E4F-849C-45CFA4B28DCC}"/>
    <dgm:cxn modelId="{7B9D4527-1DDE-4EA6-962F-047A18F39BD1}" srcId="{899CC210-F716-4ACC-93E6-8BB4D3304D78}" destId="{B56C03BF-ADC4-4068-9D9B-1A3842EBF766}" srcOrd="0" destOrd="0" parTransId="{24884A9A-CE06-436D-BCF6-AEA0E20C182D}" sibTransId="{B2615200-DBF8-4F87-BBD3-8717012AEE4D}"/>
    <dgm:cxn modelId="{5F1C632E-B741-42C1-A140-683AF925DD9B}" type="presOf" srcId="{65FBBF58-C87A-4296-AA0E-5CF4FA989CFF}" destId="{843BE56B-B09C-44B2-99A3-630B770D72FE}" srcOrd="0" destOrd="0" presId="urn:microsoft.com/office/officeart/2005/8/layout/vList5"/>
    <dgm:cxn modelId="{3BDEBD62-AC58-481F-AA08-144992FE9D04}" srcId="{899CC210-F716-4ACC-93E6-8BB4D3304D78}" destId="{65FBBF58-C87A-4296-AA0E-5CF4FA989CFF}" srcOrd="2" destOrd="0" parTransId="{518EB4D8-456E-474E-9431-B367DD3D2BA4}" sibTransId="{4FEC1F42-09E6-4FB3-B1FB-4F5A9B4260C8}"/>
    <dgm:cxn modelId="{83943E66-6969-4CA7-9352-5B69E9A1B422}" type="presOf" srcId="{A8EACE93-5FD4-4A94-8C80-825B97734292}" destId="{67B7ADE9-66A7-4088-8951-30D500BE4042}" srcOrd="0" destOrd="0" presId="urn:microsoft.com/office/officeart/2005/8/layout/vList5"/>
    <dgm:cxn modelId="{85635B69-3716-421E-AB32-DDAF7FE351F9}" type="presOf" srcId="{899CC210-F716-4ACC-93E6-8BB4D3304D78}" destId="{366EEE11-3C1D-4CE2-BB68-0036F6C269B2}" srcOrd="0" destOrd="0" presId="urn:microsoft.com/office/officeart/2005/8/layout/vList5"/>
    <dgm:cxn modelId="{B662F46F-268D-4B8E-B332-A45357CD8FB2}" srcId="{65FBBF58-C87A-4296-AA0E-5CF4FA989CFF}" destId="{6D5CD81F-76FF-4FFC-A894-89873FC7F4D3}" srcOrd="0" destOrd="0" parTransId="{554EEBD3-CDFE-41DA-8636-54545062391D}" sibTransId="{56A1C667-B063-4940-A2B5-45E7F4162A9C}"/>
    <dgm:cxn modelId="{CE487680-C57D-44AF-9029-26946B31FA11}" type="presOf" srcId="{B56C03BF-ADC4-4068-9D9B-1A3842EBF766}" destId="{C5E06A22-2273-442D-A418-F35F48ACD38C}" srcOrd="0" destOrd="0" presId="urn:microsoft.com/office/officeart/2005/8/layout/vList5"/>
    <dgm:cxn modelId="{035297A6-5B1E-4F8A-9F16-A51E4378C3DA}" type="presOf" srcId="{5B713A08-3E06-4560-BB76-53E046968E70}" destId="{DC9F704B-963A-4586-A786-422BBD8D64EF}" srcOrd="0" destOrd="0" presId="urn:microsoft.com/office/officeart/2005/8/layout/vList5"/>
    <dgm:cxn modelId="{1464EBB0-E502-4399-B177-43AFC411C972}" type="presOf" srcId="{6D5CD81F-76FF-4FFC-A894-89873FC7F4D3}" destId="{E5FFF5E8-C528-4EA9-9888-8D21993BFA6A}" srcOrd="0" destOrd="0" presId="urn:microsoft.com/office/officeart/2005/8/layout/vList5"/>
    <dgm:cxn modelId="{9D5B01B8-F560-4C57-A350-2067C986BE5B}" type="presOf" srcId="{0FC1C911-C9EC-4454-AE22-9460019A80E3}" destId="{35CAC4AF-9627-439E-BD35-56E964B8F0BA}" srcOrd="0" destOrd="0" presId="urn:microsoft.com/office/officeart/2005/8/layout/vList5"/>
    <dgm:cxn modelId="{A2F7DBC4-3CAA-4631-AEEA-69B1EB962AD3}" srcId="{A8EACE93-5FD4-4A94-8C80-825B97734292}" destId="{5B713A08-3E06-4560-BB76-53E046968E70}" srcOrd="0" destOrd="0" parTransId="{910BCAF3-F1D7-4E73-8641-0FFD6FEF85BF}" sibTransId="{27BCCAC8-84E2-429B-9E52-2DE85F4274EC}"/>
    <dgm:cxn modelId="{366F8EFC-DFE1-40E0-9C38-7BABD48A62CC}" srcId="{899CC210-F716-4ACC-93E6-8BB4D3304D78}" destId="{A8EACE93-5FD4-4A94-8C80-825B97734292}" srcOrd="1" destOrd="0" parTransId="{D786FAF4-51FE-409A-B133-59E663146EB4}" sibTransId="{CD544F5A-EB93-4AD1-B853-751B152CD821}"/>
    <dgm:cxn modelId="{FF0E2A6A-7C70-434F-8337-AB20D9D90CAF}" type="presParOf" srcId="{366EEE11-3C1D-4CE2-BB68-0036F6C269B2}" destId="{9D5A2E68-C996-49C7-AA1D-E07CB800FE47}" srcOrd="0" destOrd="0" presId="urn:microsoft.com/office/officeart/2005/8/layout/vList5"/>
    <dgm:cxn modelId="{C0A9096D-C8FA-4D54-B217-1EB12D6E5AB7}" type="presParOf" srcId="{9D5A2E68-C996-49C7-AA1D-E07CB800FE47}" destId="{C5E06A22-2273-442D-A418-F35F48ACD38C}" srcOrd="0" destOrd="0" presId="urn:microsoft.com/office/officeart/2005/8/layout/vList5"/>
    <dgm:cxn modelId="{735E3AE0-E2ED-4C12-BC90-850B65284523}" type="presParOf" srcId="{9D5A2E68-C996-49C7-AA1D-E07CB800FE47}" destId="{35CAC4AF-9627-439E-BD35-56E964B8F0BA}" srcOrd="1" destOrd="0" presId="urn:microsoft.com/office/officeart/2005/8/layout/vList5"/>
    <dgm:cxn modelId="{71EB8D71-8CD7-492E-8194-2C6FD92CD0F4}" type="presParOf" srcId="{366EEE11-3C1D-4CE2-BB68-0036F6C269B2}" destId="{E39CB3DB-2532-430E-9554-56C0C52E77BF}" srcOrd="1" destOrd="0" presId="urn:microsoft.com/office/officeart/2005/8/layout/vList5"/>
    <dgm:cxn modelId="{FF1F711D-3EC7-4AF7-93BC-DCAF51DC88C7}" type="presParOf" srcId="{366EEE11-3C1D-4CE2-BB68-0036F6C269B2}" destId="{8DDC97A0-8BEE-4D90-9E04-3DA16EEF0504}" srcOrd="2" destOrd="0" presId="urn:microsoft.com/office/officeart/2005/8/layout/vList5"/>
    <dgm:cxn modelId="{ED3BBFDB-83F6-4A0A-A42D-276374888029}" type="presParOf" srcId="{8DDC97A0-8BEE-4D90-9E04-3DA16EEF0504}" destId="{67B7ADE9-66A7-4088-8951-30D500BE4042}" srcOrd="0" destOrd="0" presId="urn:microsoft.com/office/officeart/2005/8/layout/vList5"/>
    <dgm:cxn modelId="{AFDBF4C3-C08D-4160-B267-981EAC236E91}" type="presParOf" srcId="{8DDC97A0-8BEE-4D90-9E04-3DA16EEF0504}" destId="{DC9F704B-963A-4586-A786-422BBD8D64EF}" srcOrd="1" destOrd="0" presId="urn:microsoft.com/office/officeart/2005/8/layout/vList5"/>
    <dgm:cxn modelId="{B4B9AD4B-13FF-42BC-AEF2-3E77FC17CE86}" type="presParOf" srcId="{366EEE11-3C1D-4CE2-BB68-0036F6C269B2}" destId="{C590D050-E091-4FEC-AB00-D17A1CBEE605}" srcOrd="3" destOrd="0" presId="urn:microsoft.com/office/officeart/2005/8/layout/vList5"/>
    <dgm:cxn modelId="{F4B685FB-E393-4E21-9B2E-CD36D669CDD5}" type="presParOf" srcId="{366EEE11-3C1D-4CE2-BB68-0036F6C269B2}" destId="{0519B186-4444-4F69-B50F-CCB4EE8548AD}" srcOrd="4" destOrd="0" presId="urn:microsoft.com/office/officeart/2005/8/layout/vList5"/>
    <dgm:cxn modelId="{7DD87B6A-AB6D-4309-959E-16C1981D41CF}" type="presParOf" srcId="{0519B186-4444-4F69-B50F-CCB4EE8548AD}" destId="{843BE56B-B09C-44B2-99A3-630B770D72FE}" srcOrd="0" destOrd="0" presId="urn:microsoft.com/office/officeart/2005/8/layout/vList5"/>
    <dgm:cxn modelId="{A0809E1B-21A6-4DAA-98EC-89AA2AE9D0D3}" type="presParOf" srcId="{0519B186-4444-4F69-B50F-CCB4EE8548AD}" destId="{E5FFF5E8-C528-4EA9-9888-8D21993BFA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9CC210-F716-4ACC-93E6-8BB4D3304D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56C03BF-ADC4-4068-9D9B-1A3842EBF766}">
      <dgm:prSet phldrT="[Text]" custT="1"/>
      <dgm:spPr/>
      <dgm:t>
        <a:bodyPr/>
        <a:lstStyle/>
        <a:p>
          <a:r>
            <a:rPr lang="en-US" sz="2800" i="1"/>
            <a:t>Frequent-Ask-Behavior</a:t>
          </a:r>
          <a:endParaRPr lang="en-US" sz="2800"/>
        </a:p>
      </dgm:t>
    </dgm:pt>
    <dgm:pt modelId="{24884A9A-CE06-436D-BCF6-AEA0E20C182D}" type="parTrans" cxnId="{7B9D4527-1DDE-4EA6-962F-047A18F39BD1}">
      <dgm:prSet/>
      <dgm:spPr/>
      <dgm:t>
        <a:bodyPr/>
        <a:lstStyle/>
        <a:p>
          <a:endParaRPr lang="en-US"/>
        </a:p>
      </dgm:t>
    </dgm:pt>
    <dgm:pt modelId="{B2615200-DBF8-4F87-BBD3-8717012AEE4D}" type="sibTrans" cxnId="{7B9D4527-1DDE-4EA6-962F-047A18F39BD1}">
      <dgm:prSet/>
      <dgm:spPr/>
      <dgm:t>
        <a:bodyPr/>
        <a:lstStyle/>
        <a:p>
          <a:endParaRPr lang="en-US"/>
        </a:p>
      </dgm:t>
    </dgm:pt>
    <dgm:pt modelId="{0FC1C911-C9EC-4454-AE22-9460019A80E3}">
      <dgm:prSet phldrT="[Text]" custT="1"/>
      <dgm:spPr>
        <a:blipFill>
          <a:blip xmlns:r="http://schemas.openxmlformats.org/officeDocument/2006/relationships" r:embed="rId1"/>
          <a:stretch>
            <a:fillRect/>
          </a:stretch>
        </a:blipFill>
      </dgm:spPr>
      <dgm:t>
        <a:bodyPr/>
        <a:lstStyle/>
        <a:p>
          <a:r>
            <a:rPr lang="en-US">
              <a:noFill/>
            </a:rPr>
            <a:t> </a:t>
          </a:r>
        </a:p>
      </dgm:t>
    </dgm:pt>
    <dgm:pt modelId="{4584D9AB-5A1F-4644-BD51-473A5B9B1B0F}" type="parTrans" cxnId="{54FEDA17-722D-4678-B36C-A4E783FA5064}">
      <dgm:prSet/>
      <dgm:spPr/>
      <dgm:t>
        <a:bodyPr/>
        <a:lstStyle/>
        <a:p>
          <a:endParaRPr lang="en-US"/>
        </a:p>
      </dgm:t>
    </dgm:pt>
    <dgm:pt modelId="{EF1A3994-E0E4-4E4F-849C-45CFA4B28DCC}" type="sibTrans" cxnId="{54FEDA17-722D-4678-B36C-A4E783FA5064}">
      <dgm:prSet/>
      <dgm:spPr/>
      <dgm:t>
        <a:bodyPr/>
        <a:lstStyle/>
        <a:p>
          <a:endParaRPr lang="en-US"/>
        </a:p>
      </dgm:t>
    </dgm:pt>
    <dgm:pt modelId="{A8EACE93-5FD4-4A94-8C80-825B97734292}">
      <dgm:prSet phldrT="[Text]" custT="1"/>
      <dgm:spPr/>
      <dgm:t>
        <a:bodyPr/>
        <a:lstStyle/>
        <a:p>
          <a:r>
            <a:rPr lang="en-US" sz="2800" i="1"/>
            <a:t>Long-Holding-Behavior</a:t>
          </a:r>
          <a:endParaRPr lang="en-US" sz="2800"/>
        </a:p>
      </dgm:t>
    </dgm:pt>
    <dgm:pt modelId="{D786FAF4-51FE-409A-B133-59E663146EB4}" type="parTrans" cxnId="{366F8EFC-DFE1-40E0-9C38-7BABD48A62CC}">
      <dgm:prSet/>
      <dgm:spPr/>
      <dgm:t>
        <a:bodyPr/>
        <a:lstStyle/>
        <a:p>
          <a:endParaRPr lang="en-US"/>
        </a:p>
      </dgm:t>
    </dgm:pt>
    <dgm:pt modelId="{CD544F5A-EB93-4AD1-B853-751B152CD821}" type="sibTrans" cxnId="{366F8EFC-DFE1-40E0-9C38-7BABD48A62CC}">
      <dgm:prSet/>
      <dgm:spPr/>
      <dgm:t>
        <a:bodyPr/>
        <a:lstStyle/>
        <a:p>
          <a:endParaRPr lang="en-US"/>
        </a:p>
      </dgm:t>
    </dgm:pt>
    <dgm:pt modelId="{5B713A08-3E06-4560-BB76-53E046968E70}">
      <dgm:prSet phldrT="[Text]" custT="1"/>
      <dgm:spPr>
        <a:blipFill>
          <a:blip xmlns:r="http://schemas.openxmlformats.org/officeDocument/2006/relationships" r:embed="rId2"/>
          <a:stretch>
            <a:fillRect/>
          </a:stretch>
        </a:blipFill>
      </dgm:spPr>
      <dgm:t>
        <a:bodyPr/>
        <a:lstStyle/>
        <a:p>
          <a:r>
            <a:rPr lang="en-US">
              <a:noFill/>
            </a:rPr>
            <a:t> </a:t>
          </a:r>
        </a:p>
      </dgm:t>
    </dgm:pt>
    <dgm:pt modelId="{910BCAF3-F1D7-4E73-8641-0FFD6FEF85BF}" type="parTrans" cxnId="{A2F7DBC4-3CAA-4631-AEEA-69B1EB962AD3}">
      <dgm:prSet/>
      <dgm:spPr/>
      <dgm:t>
        <a:bodyPr/>
        <a:lstStyle/>
        <a:p>
          <a:endParaRPr lang="en-US"/>
        </a:p>
      </dgm:t>
    </dgm:pt>
    <dgm:pt modelId="{27BCCAC8-84E2-429B-9E52-2DE85F4274EC}" type="sibTrans" cxnId="{A2F7DBC4-3CAA-4631-AEEA-69B1EB962AD3}">
      <dgm:prSet/>
      <dgm:spPr/>
      <dgm:t>
        <a:bodyPr/>
        <a:lstStyle/>
        <a:p>
          <a:endParaRPr lang="en-US"/>
        </a:p>
      </dgm:t>
    </dgm:pt>
    <dgm:pt modelId="{65FBBF58-C87A-4296-AA0E-5CF4FA989CFF}">
      <dgm:prSet phldrT="[Text]" custT="1"/>
      <dgm:spPr/>
      <dgm:t>
        <a:bodyPr/>
        <a:lstStyle/>
        <a:p>
          <a:r>
            <a:rPr lang="en-US" sz="2800" i="1"/>
            <a:t>Low-Utility-Behavior</a:t>
          </a:r>
          <a:endParaRPr lang="en-US" sz="2800"/>
        </a:p>
      </dgm:t>
    </dgm:pt>
    <dgm:pt modelId="{518EB4D8-456E-474E-9431-B367DD3D2BA4}" type="parTrans" cxnId="{3BDEBD62-AC58-481F-AA08-144992FE9D04}">
      <dgm:prSet/>
      <dgm:spPr/>
      <dgm:t>
        <a:bodyPr/>
        <a:lstStyle/>
        <a:p>
          <a:endParaRPr lang="en-US"/>
        </a:p>
      </dgm:t>
    </dgm:pt>
    <dgm:pt modelId="{4FEC1F42-09E6-4FB3-B1FB-4F5A9B4260C8}" type="sibTrans" cxnId="{3BDEBD62-AC58-481F-AA08-144992FE9D04}">
      <dgm:prSet/>
      <dgm:spPr/>
      <dgm:t>
        <a:bodyPr/>
        <a:lstStyle/>
        <a:p>
          <a:endParaRPr lang="en-US"/>
        </a:p>
      </dgm:t>
    </dgm:pt>
    <dgm:pt modelId="{6D5CD81F-76FF-4FFC-A894-89873FC7F4D3}">
      <dgm:prSet phldrT="[Text]" custT="1"/>
      <dgm:spPr>
        <a:blipFill>
          <a:blip xmlns:r="http://schemas.openxmlformats.org/officeDocument/2006/relationships" r:embed="rId3"/>
          <a:stretch>
            <a:fillRect/>
          </a:stretch>
        </a:blipFill>
      </dgm:spPr>
      <dgm:t>
        <a:bodyPr/>
        <a:lstStyle/>
        <a:p>
          <a:r>
            <a:rPr lang="en-US">
              <a:noFill/>
            </a:rPr>
            <a:t> </a:t>
          </a:r>
        </a:p>
      </dgm:t>
    </dgm:pt>
    <dgm:pt modelId="{554EEBD3-CDFE-41DA-8636-54545062391D}" type="parTrans" cxnId="{B662F46F-268D-4B8E-B332-A45357CD8FB2}">
      <dgm:prSet/>
      <dgm:spPr/>
      <dgm:t>
        <a:bodyPr/>
        <a:lstStyle/>
        <a:p>
          <a:endParaRPr lang="en-US"/>
        </a:p>
      </dgm:t>
    </dgm:pt>
    <dgm:pt modelId="{56A1C667-B063-4940-A2B5-45E7F4162A9C}" type="sibTrans" cxnId="{B662F46F-268D-4B8E-B332-A45357CD8FB2}">
      <dgm:prSet/>
      <dgm:spPr/>
      <dgm:t>
        <a:bodyPr/>
        <a:lstStyle/>
        <a:p>
          <a:endParaRPr lang="en-US"/>
        </a:p>
      </dgm:t>
    </dgm:pt>
    <dgm:pt modelId="{366EEE11-3C1D-4CE2-BB68-0036F6C269B2}" type="pres">
      <dgm:prSet presAssocID="{899CC210-F716-4ACC-93E6-8BB4D3304D78}" presName="Name0" presStyleCnt="0">
        <dgm:presLayoutVars>
          <dgm:dir/>
          <dgm:animLvl val="lvl"/>
          <dgm:resizeHandles val="exact"/>
        </dgm:presLayoutVars>
      </dgm:prSet>
      <dgm:spPr/>
    </dgm:pt>
    <dgm:pt modelId="{9D5A2E68-C996-49C7-AA1D-E07CB800FE47}" type="pres">
      <dgm:prSet presAssocID="{B56C03BF-ADC4-4068-9D9B-1A3842EBF766}" presName="linNode" presStyleCnt="0"/>
      <dgm:spPr/>
    </dgm:pt>
    <dgm:pt modelId="{C5E06A22-2273-442D-A418-F35F48ACD38C}" type="pres">
      <dgm:prSet presAssocID="{B56C03BF-ADC4-4068-9D9B-1A3842EBF766}" presName="parentText" presStyleLbl="node1" presStyleIdx="0" presStyleCnt="3" custLinFactNeighborX="-17717" custLinFactNeighborY="-11496">
        <dgm:presLayoutVars>
          <dgm:chMax val="1"/>
          <dgm:bulletEnabled val="1"/>
        </dgm:presLayoutVars>
      </dgm:prSet>
      <dgm:spPr/>
    </dgm:pt>
    <dgm:pt modelId="{35CAC4AF-9627-439E-BD35-56E964B8F0BA}" type="pres">
      <dgm:prSet presAssocID="{B56C03BF-ADC4-4068-9D9B-1A3842EBF766}" presName="descendantText" presStyleLbl="alignAccFollowNode1" presStyleIdx="0" presStyleCnt="3">
        <dgm:presLayoutVars>
          <dgm:bulletEnabled val="1"/>
        </dgm:presLayoutVars>
      </dgm:prSet>
      <dgm:spPr/>
    </dgm:pt>
    <dgm:pt modelId="{E39CB3DB-2532-430E-9554-56C0C52E77BF}" type="pres">
      <dgm:prSet presAssocID="{B2615200-DBF8-4F87-BBD3-8717012AEE4D}" presName="sp" presStyleCnt="0"/>
      <dgm:spPr/>
    </dgm:pt>
    <dgm:pt modelId="{8DDC97A0-8BEE-4D90-9E04-3DA16EEF0504}" type="pres">
      <dgm:prSet presAssocID="{A8EACE93-5FD4-4A94-8C80-825B97734292}" presName="linNode" presStyleCnt="0"/>
      <dgm:spPr/>
    </dgm:pt>
    <dgm:pt modelId="{67B7ADE9-66A7-4088-8951-30D500BE4042}" type="pres">
      <dgm:prSet presAssocID="{A8EACE93-5FD4-4A94-8C80-825B97734292}" presName="parentText" presStyleLbl="node1" presStyleIdx="1" presStyleCnt="3">
        <dgm:presLayoutVars>
          <dgm:chMax val="1"/>
          <dgm:bulletEnabled val="1"/>
        </dgm:presLayoutVars>
      </dgm:prSet>
      <dgm:spPr/>
    </dgm:pt>
    <dgm:pt modelId="{DC9F704B-963A-4586-A786-422BBD8D64EF}" type="pres">
      <dgm:prSet presAssocID="{A8EACE93-5FD4-4A94-8C80-825B97734292}" presName="descendantText" presStyleLbl="alignAccFollowNode1" presStyleIdx="1" presStyleCnt="3">
        <dgm:presLayoutVars>
          <dgm:bulletEnabled val="1"/>
        </dgm:presLayoutVars>
      </dgm:prSet>
      <dgm:spPr/>
    </dgm:pt>
    <dgm:pt modelId="{C590D050-E091-4FEC-AB00-D17A1CBEE605}" type="pres">
      <dgm:prSet presAssocID="{CD544F5A-EB93-4AD1-B853-751B152CD821}" presName="sp" presStyleCnt="0"/>
      <dgm:spPr/>
    </dgm:pt>
    <dgm:pt modelId="{0519B186-4444-4F69-B50F-CCB4EE8548AD}" type="pres">
      <dgm:prSet presAssocID="{65FBBF58-C87A-4296-AA0E-5CF4FA989CFF}" presName="linNode" presStyleCnt="0"/>
      <dgm:spPr/>
    </dgm:pt>
    <dgm:pt modelId="{843BE56B-B09C-44B2-99A3-630B770D72FE}" type="pres">
      <dgm:prSet presAssocID="{65FBBF58-C87A-4296-AA0E-5CF4FA989CFF}" presName="parentText" presStyleLbl="node1" presStyleIdx="2" presStyleCnt="3" custLinFactNeighborY="152">
        <dgm:presLayoutVars>
          <dgm:chMax val="1"/>
          <dgm:bulletEnabled val="1"/>
        </dgm:presLayoutVars>
      </dgm:prSet>
      <dgm:spPr/>
    </dgm:pt>
    <dgm:pt modelId="{E5FFF5E8-C528-4EA9-9888-8D21993BFA6A}" type="pres">
      <dgm:prSet presAssocID="{65FBBF58-C87A-4296-AA0E-5CF4FA989CFF}" presName="descendantText" presStyleLbl="alignAccFollowNode1" presStyleIdx="2" presStyleCnt="3">
        <dgm:presLayoutVars>
          <dgm:bulletEnabled val="1"/>
        </dgm:presLayoutVars>
      </dgm:prSet>
      <dgm:spPr/>
    </dgm:pt>
  </dgm:ptLst>
  <dgm:cxnLst>
    <dgm:cxn modelId="{54FEDA17-722D-4678-B36C-A4E783FA5064}" srcId="{B56C03BF-ADC4-4068-9D9B-1A3842EBF766}" destId="{0FC1C911-C9EC-4454-AE22-9460019A80E3}" srcOrd="0" destOrd="0" parTransId="{4584D9AB-5A1F-4644-BD51-473A5B9B1B0F}" sibTransId="{EF1A3994-E0E4-4E4F-849C-45CFA4B28DCC}"/>
    <dgm:cxn modelId="{7B9D4527-1DDE-4EA6-962F-047A18F39BD1}" srcId="{899CC210-F716-4ACC-93E6-8BB4D3304D78}" destId="{B56C03BF-ADC4-4068-9D9B-1A3842EBF766}" srcOrd="0" destOrd="0" parTransId="{24884A9A-CE06-436D-BCF6-AEA0E20C182D}" sibTransId="{B2615200-DBF8-4F87-BBD3-8717012AEE4D}"/>
    <dgm:cxn modelId="{5F1C632E-B741-42C1-A140-683AF925DD9B}" type="presOf" srcId="{65FBBF58-C87A-4296-AA0E-5CF4FA989CFF}" destId="{843BE56B-B09C-44B2-99A3-630B770D72FE}" srcOrd="0" destOrd="0" presId="urn:microsoft.com/office/officeart/2005/8/layout/vList5"/>
    <dgm:cxn modelId="{3BDEBD62-AC58-481F-AA08-144992FE9D04}" srcId="{899CC210-F716-4ACC-93E6-8BB4D3304D78}" destId="{65FBBF58-C87A-4296-AA0E-5CF4FA989CFF}" srcOrd="2" destOrd="0" parTransId="{518EB4D8-456E-474E-9431-B367DD3D2BA4}" sibTransId="{4FEC1F42-09E6-4FB3-B1FB-4F5A9B4260C8}"/>
    <dgm:cxn modelId="{83943E66-6969-4CA7-9352-5B69E9A1B422}" type="presOf" srcId="{A8EACE93-5FD4-4A94-8C80-825B97734292}" destId="{67B7ADE9-66A7-4088-8951-30D500BE4042}" srcOrd="0" destOrd="0" presId="urn:microsoft.com/office/officeart/2005/8/layout/vList5"/>
    <dgm:cxn modelId="{85635B69-3716-421E-AB32-DDAF7FE351F9}" type="presOf" srcId="{899CC210-F716-4ACC-93E6-8BB4D3304D78}" destId="{366EEE11-3C1D-4CE2-BB68-0036F6C269B2}" srcOrd="0" destOrd="0" presId="urn:microsoft.com/office/officeart/2005/8/layout/vList5"/>
    <dgm:cxn modelId="{B662F46F-268D-4B8E-B332-A45357CD8FB2}" srcId="{65FBBF58-C87A-4296-AA0E-5CF4FA989CFF}" destId="{6D5CD81F-76FF-4FFC-A894-89873FC7F4D3}" srcOrd="0" destOrd="0" parTransId="{554EEBD3-CDFE-41DA-8636-54545062391D}" sibTransId="{56A1C667-B063-4940-A2B5-45E7F4162A9C}"/>
    <dgm:cxn modelId="{CE487680-C57D-44AF-9029-26946B31FA11}" type="presOf" srcId="{B56C03BF-ADC4-4068-9D9B-1A3842EBF766}" destId="{C5E06A22-2273-442D-A418-F35F48ACD38C}" srcOrd="0" destOrd="0" presId="urn:microsoft.com/office/officeart/2005/8/layout/vList5"/>
    <dgm:cxn modelId="{035297A6-5B1E-4F8A-9F16-A51E4378C3DA}" type="presOf" srcId="{5B713A08-3E06-4560-BB76-53E046968E70}" destId="{DC9F704B-963A-4586-A786-422BBD8D64EF}" srcOrd="0" destOrd="0" presId="urn:microsoft.com/office/officeart/2005/8/layout/vList5"/>
    <dgm:cxn modelId="{1464EBB0-E502-4399-B177-43AFC411C972}" type="presOf" srcId="{6D5CD81F-76FF-4FFC-A894-89873FC7F4D3}" destId="{E5FFF5E8-C528-4EA9-9888-8D21993BFA6A}" srcOrd="0" destOrd="0" presId="urn:microsoft.com/office/officeart/2005/8/layout/vList5"/>
    <dgm:cxn modelId="{9D5B01B8-F560-4C57-A350-2067C986BE5B}" type="presOf" srcId="{0FC1C911-C9EC-4454-AE22-9460019A80E3}" destId="{35CAC4AF-9627-439E-BD35-56E964B8F0BA}" srcOrd="0" destOrd="0" presId="urn:microsoft.com/office/officeart/2005/8/layout/vList5"/>
    <dgm:cxn modelId="{A2F7DBC4-3CAA-4631-AEEA-69B1EB962AD3}" srcId="{A8EACE93-5FD4-4A94-8C80-825B97734292}" destId="{5B713A08-3E06-4560-BB76-53E046968E70}" srcOrd="0" destOrd="0" parTransId="{910BCAF3-F1D7-4E73-8641-0FFD6FEF85BF}" sibTransId="{27BCCAC8-84E2-429B-9E52-2DE85F4274EC}"/>
    <dgm:cxn modelId="{366F8EFC-DFE1-40E0-9C38-7BABD48A62CC}" srcId="{899CC210-F716-4ACC-93E6-8BB4D3304D78}" destId="{A8EACE93-5FD4-4A94-8C80-825B97734292}" srcOrd="1" destOrd="0" parTransId="{D786FAF4-51FE-409A-B133-59E663146EB4}" sibTransId="{CD544F5A-EB93-4AD1-B853-751B152CD821}"/>
    <dgm:cxn modelId="{FF0E2A6A-7C70-434F-8337-AB20D9D90CAF}" type="presParOf" srcId="{366EEE11-3C1D-4CE2-BB68-0036F6C269B2}" destId="{9D5A2E68-C996-49C7-AA1D-E07CB800FE47}" srcOrd="0" destOrd="0" presId="urn:microsoft.com/office/officeart/2005/8/layout/vList5"/>
    <dgm:cxn modelId="{C0A9096D-C8FA-4D54-B217-1EB12D6E5AB7}" type="presParOf" srcId="{9D5A2E68-C996-49C7-AA1D-E07CB800FE47}" destId="{C5E06A22-2273-442D-A418-F35F48ACD38C}" srcOrd="0" destOrd="0" presId="urn:microsoft.com/office/officeart/2005/8/layout/vList5"/>
    <dgm:cxn modelId="{735E3AE0-E2ED-4C12-BC90-850B65284523}" type="presParOf" srcId="{9D5A2E68-C996-49C7-AA1D-E07CB800FE47}" destId="{35CAC4AF-9627-439E-BD35-56E964B8F0BA}" srcOrd="1" destOrd="0" presId="urn:microsoft.com/office/officeart/2005/8/layout/vList5"/>
    <dgm:cxn modelId="{71EB8D71-8CD7-492E-8194-2C6FD92CD0F4}" type="presParOf" srcId="{366EEE11-3C1D-4CE2-BB68-0036F6C269B2}" destId="{E39CB3DB-2532-430E-9554-56C0C52E77BF}" srcOrd="1" destOrd="0" presId="urn:microsoft.com/office/officeart/2005/8/layout/vList5"/>
    <dgm:cxn modelId="{FF1F711D-3EC7-4AF7-93BC-DCAF51DC88C7}" type="presParOf" srcId="{366EEE11-3C1D-4CE2-BB68-0036F6C269B2}" destId="{8DDC97A0-8BEE-4D90-9E04-3DA16EEF0504}" srcOrd="2" destOrd="0" presId="urn:microsoft.com/office/officeart/2005/8/layout/vList5"/>
    <dgm:cxn modelId="{ED3BBFDB-83F6-4A0A-A42D-276374888029}" type="presParOf" srcId="{8DDC97A0-8BEE-4D90-9E04-3DA16EEF0504}" destId="{67B7ADE9-66A7-4088-8951-30D500BE4042}" srcOrd="0" destOrd="0" presId="urn:microsoft.com/office/officeart/2005/8/layout/vList5"/>
    <dgm:cxn modelId="{AFDBF4C3-C08D-4160-B267-981EAC236E91}" type="presParOf" srcId="{8DDC97A0-8BEE-4D90-9E04-3DA16EEF0504}" destId="{DC9F704B-963A-4586-A786-422BBD8D64EF}" srcOrd="1" destOrd="0" presId="urn:microsoft.com/office/officeart/2005/8/layout/vList5"/>
    <dgm:cxn modelId="{B4B9AD4B-13FF-42BC-AEF2-3E77FC17CE86}" type="presParOf" srcId="{366EEE11-3C1D-4CE2-BB68-0036F6C269B2}" destId="{C590D050-E091-4FEC-AB00-D17A1CBEE605}" srcOrd="3" destOrd="0" presId="urn:microsoft.com/office/officeart/2005/8/layout/vList5"/>
    <dgm:cxn modelId="{F4B685FB-E393-4E21-9B2E-CD36D669CDD5}" type="presParOf" srcId="{366EEE11-3C1D-4CE2-BB68-0036F6C269B2}" destId="{0519B186-4444-4F69-B50F-CCB4EE8548AD}" srcOrd="4" destOrd="0" presId="urn:microsoft.com/office/officeart/2005/8/layout/vList5"/>
    <dgm:cxn modelId="{7DD87B6A-AB6D-4309-959E-16C1981D41CF}" type="presParOf" srcId="{0519B186-4444-4F69-B50F-CCB4EE8548AD}" destId="{843BE56B-B09C-44B2-99A3-630B770D72FE}" srcOrd="0" destOrd="0" presId="urn:microsoft.com/office/officeart/2005/8/layout/vList5"/>
    <dgm:cxn modelId="{A0809E1B-21A6-4DAA-98EC-89AA2AE9D0D3}" type="presParOf" srcId="{0519B186-4444-4F69-B50F-CCB4EE8548AD}" destId="{E5FFF5E8-C528-4EA9-9888-8D21993BFA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22C4F2-9F58-41CA-857B-5F0B423569A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D316792-BD40-4600-BA77-88F51C31AB72}">
      <dgm:prSet phldrT="[Text]"/>
      <dgm:spPr/>
      <dgm:t>
        <a:bodyPr/>
        <a:lstStyle/>
        <a:p>
          <a:r>
            <a:rPr lang="en-US" b="1">
              <a:solidFill>
                <a:schemeClr val="tx1"/>
              </a:solidFill>
            </a:rPr>
            <a:t>Positive Event</a:t>
          </a:r>
          <a:endParaRPr lang="en-US">
            <a:solidFill>
              <a:schemeClr val="tx1"/>
            </a:solidFill>
          </a:endParaRPr>
        </a:p>
      </dgm:t>
    </dgm:pt>
    <dgm:pt modelId="{CB8F46F0-5D98-4C01-9DAC-0CD67380A4C2}" type="parTrans" cxnId="{765A71C6-04E9-439D-AD3C-0EA3224858C4}">
      <dgm:prSet/>
      <dgm:spPr/>
      <dgm:t>
        <a:bodyPr/>
        <a:lstStyle/>
        <a:p>
          <a:endParaRPr lang="en-US"/>
        </a:p>
      </dgm:t>
    </dgm:pt>
    <dgm:pt modelId="{E8CA7C71-C36E-4B2D-906A-53BD3AE47900}" type="sibTrans" cxnId="{765A71C6-04E9-439D-AD3C-0EA3224858C4}">
      <dgm:prSet/>
      <dgm:spPr/>
      <dgm:t>
        <a:bodyPr/>
        <a:lstStyle/>
        <a:p>
          <a:endParaRPr lang="en-US"/>
        </a:p>
      </dgm:t>
    </dgm:pt>
    <dgm:pt modelId="{00507FA7-2290-4BA3-B355-0585783478E4}">
      <dgm:prSet phldrT="[Text]" custT="1"/>
      <dgm:spPr/>
      <dgm:t>
        <a:bodyPr/>
        <a:lstStyle/>
        <a:p>
          <a:r>
            <a:rPr lang="en-US" sz="3200"/>
            <a:t>UI updates </a:t>
          </a:r>
        </a:p>
      </dgm:t>
    </dgm:pt>
    <dgm:pt modelId="{2DCB6190-C7F7-4581-8041-1877EA346792}" type="parTrans" cxnId="{8528F3FD-223F-4D9C-AC8D-DC386677C5F7}">
      <dgm:prSet/>
      <dgm:spPr/>
      <dgm:t>
        <a:bodyPr/>
        <a:lstStyle/>
        <a:p>
          <a:endParaRPr lang="en-US"/>
        </a:p>
      </dgm:t>
    </dgm:pt>
    <dgm:pt modelId="{DC1AF83E-080D-4C87-8B0C-25AD481E3A31}" type="sibTrans" cxnId="{8528F3FD-223F-4D9C-AC8D-DC386677C5F7}">
      <dgm:prSet/>
      <dgm:spPr/>
      <dgm:t>
        <a:bodyPr/>
        <a:lstStyle/>
        <a:p>
          <a:endParaRPr lang="en-US"/>
        </a:p>
      </dgm:t>
    </dgm:pt>
    <dgm:pt modelId="{536A272E-4B34-44D3-917B-F4E05C97B032}">
      <dgm:prSet phldrT="[Text]" custT="1"/>
      <dgm:spPr/>
      <dgm:t>
        <a:bodyPr/>
        <a:lstStyle/>
        <a:p>
          <a:r>
            <a:rPr lang="en-US" sz="3200"/>
            <a:t>User interaction</a:t>
          </a:r>
        </a:p>
      </dgm:t>
    </dgm:pt>
    <dgm:pt modelId="{985D8623-767A-4A23-AB01-ADAAA3E0EEEC}" type="parTrans" cxnId="{141DA81D-9702-4685-87EE-D0E84C33B896}">
      <dgm:prSet/>
      <dgm:spPr/>
      <dgm:t>
        <a:bodyPr/>
        <a:lstStyle/>
        <a:p>
          <a:endParaRPr lang="en-US"/>
        </a:p>
      </dgm:t>
    </dgm:pt>
    <dgm:pt modelId="{AE846B7B-748D-4E48-9892-EBB8D8FEAECF}" type="sibTrans" cxnId="{141DA81D-9702-4685-87EE-D0E84C33B896}">
      <dgm:prSet/>
      <dgm:spPr/>
      <dgm:t>
        <a:bodyPr/>
        <a:lstStyle/>
        <a:p>
          <a:endParaRPr lang="en-US"/>
        </a:p>
      </dgm:t>
    </dgm:pt>
    <dgm:pt modelId="{F88F802B-FA34-4A56-9ECE-8168734B3DB8}">
      <dgm:prSet phldrT="[Text]" custT="1"/>
      <dgm:spPr/>
      <dgm:t>
        <a:bodyPr/>
        <a:lstStyle/>
        <a:p>
          <a:r>
            <a:rPr lang="en-US" sz="4800" b="1" kern="1200">
              <a:solidFill>
                <a:prstClr val="black"/>
              </a:solidFill>
              <a:latin typeface="Calibri" panose="020F0502020204030204"/>
              <a:ea typeface="+mn-ea"/>
              <a:cs typeface="+mn-cs"/>
            </a:rPr>
            <a:t>Negative Event</a:t>
          </a:r>
        </a:p>
      </dgm:t>
    </dgm:pt>
    <dgm:pt modelId="{B1CA5C66-F966-4977-8488-AFF3F9C8F8BD}" type="parTrans" cxnId="{1A43EE20-8398-4EED-8196-897BDEB2D890}">
      <dgm:prSet/>
      <dgm:spPr/>
      <dgm:t>
        <a:bodyPr/>
        <a:lstStyle/>
        <a:p>
          <a:endParaRPr lang="en-US"/>
        </a:p>
      </dgm:t>
    </dgm:pt>
    <dgm:pt modelId="{2644E109-0FF6-472A-AC10-4B9063F0186B}" type="sibTrans" cxnId="{1A43EE20-8398-4EED-8196-897BDEB2D890}">
      <dgm:prSet/>
      <dgm:spPr/>
      <dgm:t>
        <a:bodyPr/>
        <a:lstStyle/>
        <a:p>
          <a:endParaRPr lang="en-US"/>
        </a:p>
      </dgm:t>
    </dgm:pt>
    <dgm:pt modelId="{44073A38-8526-4C78-8D4D-E1FC4C29EA62}">
      <dgm:prSet phldrT="[Text]" custT="1"/>
      <dgm:spPr/>
      <dgm:t>
        <a:bodyPr/>
        <a:lstStyle/>
        <a:p>
          <a:r>
            <a:rPr lang="en-US" sz="3200"/>
            <a:t>Exception</a:t>
          </a:r>
        </a:p>
      </dgm:t>
    </dgm:pt>
    <dgm:pt modelId="{A35C5781-B563-4FAD-8166-665804659AE8}" type="parTrans" cxnId="{F0924577-D910-4675-A225-8F7D6731E949}">
      <dgm:prSet/>
      <dgm:spPr/>
      <dgm:t>
        <a:bodyPr/>
        <a:lstStyle/>
        <a:p>
          <a:endParaRPr lang="en-US"/>
        </a:p>
      </dgm:t>
    </dgm:pt>
    <dgm:pt modelId="{8B1D793F-61F7-4BF2-AC38-1E70FC482628}" type="sibTrans" cxnId="{F0924577-D910-4675-A225-8F7D6731E949}">
      <dgm:prSet/>
      <dgm:spPr/>
      <dgm:t>
        <a:bodyPr/>
        <a:lstStyle/>
        <a:p>
          <a:endParaRPr lang="en-US"/>
        </a:p>
      </dgm:t>
    </dgm:pt>
    <dgm:pt modelId="{70F2F5B3-AA65-491A-B714-F7ECB1D9DDB8}">
      <dgm:prSet phldrT="[Text]" custT="1"/>
      <dgm:spPr/>
      <dgm:t>
        <a:bodyPr/>
        <a:lstStyle/>
        <a:p>
          <a:r>
            <a:rPr lang="en-US" sz="3200"/>
            <a:t>Stationary time</a:t>
          </a:r>
        </a:p>
      </dgm:t>
    </dgm:pt>
    <dgm:pt modelId="{8B5627DB-D09E-4C92-B450-76B47B42D31E}" type="parTrans" cxnId="{8DA78366-6279-4822-A2AA-753FDD95CC93}">
      <dgm:prSet/>
      <dgm:spPr/>
      <dgm:t>
        <a:bodyPr/>
        <a:lstStyle/>
        <a:p>
          <a:endParaRPr lang="en-US"/>
        </a:p>
      </dgm:t>
    </dgm:pt>
    <dgm:pt modelId="{1DE40F1A-F78F-491F-ACD4-5DB3DBE11F59}" type="sibTrans" cxnId="{8DA78366-6279-4822-A2AA-753FDD95CC93}">
      <dgm:prSet/>
      <dgm:spPr/>
      <dgm:t>
        <a:bodyPr/>
        <a:lstStyle/>
        <a:p>
          <a:endParaRPr lang="en-US"/>
        </a:p>
      </dgm:t>
    </dgm:pt>
    <dgm:pt modelId="{B12B4119-5752-4BAA-BAC6-C845B995C6E7}">
      <dgm:prSet phldrT="[Text]" custT="1"/>
      <dgm:spPr/>
      <dgm:t>
        <a:bodyPr/>
        <a:lstStyle/>
        <a:p>
          <a:r>
            <a:rPr lang="en-US" sz="3200"/>
            <a:t>Request Frequency</a:t>
          </a:r>
        </a:p>
      </dgm:t>
    </dgm:pt>
    <dgm:pt modelId="{868D9283-26E8-4C9E-95D1-7247BBD9BA41}" type="parTrans" cxnId="{58299FD4-A1A1-46AD-B7A1-2A50BB88E4D0}">
      <dgm:prSet/>
      <dgm:spPr/>
      <dgm:t>
        <a:bodyPr/>
        <a:lstStyle/>
        <a:p>
          <a:endParaRPr lang="en-US"/>
        </a:p>
      </dgm:t>
    </dgm:pt>
    <dgm:pt modelId="{5244A9E9-6EF2-4F44-9F12-B69631F3B682}" type="sibTrans" cxnId="{58299FD4-A1A1-46AD-B7A1-2A50BB88E4D0}">
      <dgm:prSet/>
      <dgm:spPr/>
      <dgm:t>
        <a:bodyPr/>
        <a:lstStyle/>
        <a:p>
          <a:endParaRPr lang="en-US"/>
        </a:p>
      </dgm:t>
    </dgm:pt>
    <dgm:pt modelId="{81C818B6-7FDE-49A7-836F-4CB8E1945608}">
      <dgm:prSet phldrT="[Text]" custT="1"/>
      <dgm:spPr/>
      <dgm:t>
        <a:bodyPr/>
        <a:lstStyle/>
        <a:p>
          <a:r>
            <a:rPr lang="en-US" sz="3200"/>
            <a:t>Standby time</a:t>
          </a:r>
        </a:p>
      </dgm:t>
    </dgm:pt>
    <dgm:pt modelId="{F271D988-4B6D-4D95-A901-EC9DCEC360B4}" type="parTrans" cxnId="{F1321A75-992F-49BB-9476-FE1F210BCAB0}">
      <dgm:prSet/>
      <dgm:spPr/>
      <dgm:t>
        <a:bodyPr/>
        <a:lstStyle/>
        <a:p>
          <a:endParaRPr lang="en-US"/>
        </a:p>
      </dgm:t>
    </dgm:pt>
    <dgm:pt modelId="{319A9A8A-B733-4F4D-B1CD-C92982FEB332}" type="sibTrans" cxnId="{F1321A75-992F-49BB-9476-FE1F210BCAB0}">
      <dgm:prSet/>
      <dgm:spPr/>
      <dgm:t>
        <a:bodyPr/>
        <a:lstStyle/>
        <a:p>
          <a:endParaRPr lang="en-US"/>
        </a:p>
      </dgm:t>
    </dgm:pt>
    <dgm:pt modelId="{B64CBBF9-D1CF-4E87-BEF2-BFF720A82433}">
      <dgm:prSet phldrT="[Text]" custT="1"/>
      <dgm:spPr/>
      <dgm:t>
        <a:bodyPr/>
        <a:lstStyle/>
        <a:p>
          <a:r>
            <a:rPr lang="en-US" sz="3200"/>
            <a:t>Moving distance</a:t>
          </a:r>
        </a:p>
      </dgm:t>
    </dgm:pt>
    <dgm:pt modelId="{B2A4C8CD-4097-4F94-8920-41F0C9FE73C3}" type="parTrans" cxnId="{40F2AC02-C898-4569-8C6F-7175420D52A3}">
      <dgm:prSet/>
      <dgm:spPr/>
      <dgm:t>
        <a:bodyPr/>
        <a:lstStyle/>
        <a:p>
          <a:endParaRPr lang="en-US"/>
        </a:p>
      </dgm:t>
    </dgm:pt>
    <dgm:pt modelId="{26C3AE28-6EBF-4594-8B21-35015D3E56B9}" type="sibTrans" cxnId="{40F2AC02-C898-4569-8C6F-7175420D52A3}">
      <dgm:prSet/>
      <dgm:spPr/>
      <dgm:t>
        <a:bodyPr/>
        <a:lstStyle/>
        <a:p>
          <a:endParaRPr lang="en-US"/>
        </a:p>
      </dgm:t>
    </dgm:pt>
    <dgm:pt modelId="{C58AE874-6416-41B4-BE0C-8F6A35CB133D}" type="pres">
      <dgm:prSet presAssocID="{2522C4F2-9F58-41CA-857B-5F0B423569AD}" presName="Name0" presStyleCnt="0">
        <dgm:presLayoutVars>
          <dgm:dir/>
          <dgm:animLvl val="lvl"/>
          <dgm:resizeHandles val="exact"/>
        </dgm:presLayoutVars>
      </dgm:prSet>
      <dgm:spPr/>
    </dgm:pt>
    <dgm:pt modelId="{E78902A9-1079-4075-AE87-2F7148435348}" type="pres">
      <dgm:prSet presAssocID="{8D316792-BD40-4600-BA77-88F51C31AB72}" presName="composite" presStyleCnt="0"/>
      <dgm:spPr/>
    </dgm:pt>
    <dgm:pt modelId="{9C489331-DB85-4376-B7E9-D203DE7DFF1A}" type="pres">
      <dgm:prSet presAssocID="{8D316792-BD40-4600-BA77-88F51C31AB72}" presName="parTx" presStyleLbl="alignNode1" presStyleIdx="0" presStyleCnt="2">
        <dgm:presLayoutVars>
          <dgm:chMax val="0"/>
          <dgm:chPref val="0"/>
          <dgm:bulletEnabled val="1"/>
        </dgm:presLayoutVars>
      </dgm:prSet>
      <dgm:spPr/>
    </dgm:pt>
    <dgm:pt modelId="{6EC4B19D-D9B4-47CC-94B5-C929EBAAAAA8}" type="pres">
      <dgm:prSet presAssocID="{8D316792-BD40-4600-BA77-88F51C31AB72}" presName="desTx" presStyleLbl="alignAccFollowNode1" presStyleIdx="0" presStyleCnt="2">
        <dgm:presLayoutVars>
          <dgm:bulletEnabled val="1"/>
        </dgm:presLayoutVars>
      </dgm:prSet>
      <dgm:spPr/>
    </dgm:pt>
    <dgm:pt modelId="{30ECFF13-2A66-49C6-A36B-DF1D6BB92B97}" type="pres">
      <dgm:prSet presAssocID="{E8CA7C71-C36E-4B2D-906A-53BD3AE47900}" presName="space" presStyleCnt="0"/>
      <dgm:spPr/>
    </dgm:pt>
    <dgm:pt modelId="{D56DA621-CC6B-4344-A14F-5AD94673936E}" type="pres">
      <dgm:prSet presAssocID="{F88F802B-FA34-4A56-9ECE-8168734B3DB8}" presName="composite" presStyleCnt="0"/>
      <dgm:spPr/>
    </dgm:pt>
    <dgm:pt modelId="{070A0B78-92F7-4C8B-A2D7-077F4514AF32}" type="pres">
      <dgm:prSet presAssocID="{F88F802B-FA34-4A56-9ECE-8168734B3DB8}" presName="parTx" presStyleLbl="alignNode1" presStyleIdx="1" presStyleCnt="2">
        <dgm:presLayoutVars>
          <dgm:chMax val="0"/>
          <dgm:chPref val="0"/>
          <dgm:bulletEnabled val="1"/>
        </dgm:presLayoutVars>
      </dgm:prSet>
      <dgm:spPr/>
    </dgm:pt>
    <dgm:pt modelId="{EFDB1A5D-CDB8-4C64-B98F-151BFE50AE6C}" type="pres">
      <dgm:prSet presAssocID="{F88F802B-FA34-4A56-9ECE-8168734B3DB8}" presName="desTx" presStyleLbl="alignAccFollowNode1" presStyleIdx="1" presStyleCnt="2">
        <dgm:presLayoutVars>
          <dgm:bulletEnabled val="1"/>
        </dgm:presLayoutVars>
      </dgm:prSet>
      <dgm:spPr/>
    </dgm:pt>
  </dgm:ptLst>
  <dgm:cxnLst>
    <dgm:cxn modelId="{40F2AC02-C898-4569-8C6F-7175420D52A3}" srcId="{8D316792-BD40-4600-BA77-88F51C31AB72}" destId="{B64CBBF9-D1CF-4E87-BEF2-BFF720A82433}" srcOrd="2" destOrd="0" parTransId="{B2A4C8CD-4097-4F94-8920-41F0C9FE73C3}" sibTransId="{26C3AE28-6EBF-4594-8B21-35015D3E56B9}"/>
    <dgm:cxn modelId="{141DA81D-9702-4685-87EE-D0E84C33B896}" srcId="{8D316792-BD40-4600-BA77-88F51C31AB72}" destId="{536A272E-4B34-44D3-917B-F4E05C97B032}" srcOrd="1" destOrd="0" parTransId="{985D8623-767A-4A23-AB01-ADAAA3E0EEEC}" sibTransId="{AE846B7B-748D-4E48-9892-EBB8D8FEAECF}"/>
    <dgm:cxn modelId="{1A43EE20-8398-4EED-8196-897BDEB2D890}" srcId="{2522C4F2-9F58-41CA-857B-5F0B423569AD}" destId="{F88F802B-FA34-4A56-9ECE-8168734B3DB8}" srcOrd="1" destOrd="0" parTransId="{B1CA5C66-F966-4977-8488-AFF3F9C8F8BD}" sibTransId="{2644E109-0FF6-472A-AC10-4B9063F0186B}"/>
    <dgm:cxn modelId="{00976E28-CDAF-471F-AD06-FFD78936D563}" type="presOf" srcId="{44073A38-8526-4C78-8D4D-E1FC4C29EA62}" destId="{EFDB1A5D-CDB8-4C64-B98F-151BFE50AE6C}" srcOrd="0" destOrd="0" presId="urn:microsoft.com/office/officeart/2005/8/layout/hList1"/>
    <dgm:cxn modelId="{D869C129-4BE1-44D8-BD1B-6A730A684A88}" type="presOf" srcId="{B12B4119-5752-4BAA-BAC6-C845B995C6E7}" destId="{EFDB1A5D-CDB8-4C64-B98F-151BFE50AE6C}" srcOrd="0" destOrd="3" presId="urn:microsoft.com/office/officeart/2005/8/layout/hList1"/>
    <dgm:cxn modelId="{4A4A4E33-4FED-4386-AC1F-E4F8CFA4604E}" type="presOf" srcId="{B64CBBF9-D1CF-4E87-BEF2-BFF720A82433}" destId="{6EC4B19D-D9B4-47CC-94B5-C929EBAAAAA8}" srcOrd="0" destOrd="2" presId="urn:microsoft.com/office/officeart/2005/8/layout/hList1"/>
    <dgm:cxn modelId="{57E3F05E-C419-4D03-98A5-23AD0C895516}" type="presOf" srcId="{8D316792-BD40-4600-BA77-88F51C31AB72}" destId="{9C489331-DB85-4376-B7E9-D203DE7DFF1A}" srcOrd="0" destOrd="0" presId="urn:microsoft.com/office/officeart/2005/8/layout/hList1"/>
    <dgm:cxn modelId="{8DA78366-6279-4822-A2AA-753FDD95CC93}" srcId="{F88F802B-FA34-4A56-9ECE-8168734B3DB8}" destId="{70F2F5B3-AA65-491A-B714-F7ECB1D9DDB8}" srcOrd="1" destOrd="0" parTransId="{8B5627DB-D09E-4C92-B450-76B47B42D31E}" sibTransId="{1DE40F1A-F78F-491F-ACD4-5DB3DBE11F59}"/>
    <dgm:cxn modelId="{E5CABD4E-44FE-4333-9E45-3BFB33A725BA}" type="presOf" srcId="{536A272E-4B34-44D3-917B-F4E05C97B032}" destId="{6EC4B19D-D9B4-47CC-94B5-C929EBAAAAA8}" srcOrd="0" destOrd="1" presId="urn:microsoft.com/office/officeart/2005/8/layout/hList1"/>
    <dgm:cxn modelId="{F1321A75-992F-49BB-9476-FE1F210BCAB0}" srcId="{F88F802B-FA34-4A56-9ECE-8168734B3DB8}" destId="{81C818B6-7FDE-49A7-836F-4CB8E1945608}" srcOrd="2" destOrd="0" parTransId="{F271D988-4B6D-4D95-A901-EC9DCEC360B4}" sibTransId="{319A9A8A-B733-4F4D-B1CD-C92982FEB332}"/>
    <dgm:cxn modelId="{592CB956-0952-4A4B-9281-12242E8758B0}" type="presOf" srcId="{2522C4F2-9F58-41CA-857B-5F0B423569AD}" destId="{C58AE874-6416-41B4-BE0C-8F6A35CB133D}" srcOrd="0" destOrd="0" presId="urn:microsoft.com/office/officeart/2005/8/layout/hList1"/>
    <dgm:cxn modelId="{F0924577-D910-4675-A225-8F7D6731E949}" srcId="{F88F802B-FA34-4A56-9ECE-8168734B3DB8}" destId="{44073A38-8526-4C78-8D4D-E1FC4C29EA62}" srcOrd="0" destOrd="0" parTransId="{A35C5781-B563-4FAD-8166-665804659AE8}" sibTransId="{8B1D793F-61F7-4BF2-AC38-1E70FC482628}"/>
    <dgm:cxn modelId="{765A71C6-04E9-439D-AD3C-0EA3224858C4}" srcId="{2522C4F2-9F58-41CA-857B-5F0B423569AD}" destId="{8D316792-BD40-4600-BA77-88F51C31AB72}" srcOrd="0" destOrd="0" parTransId="{CB8F46F0-5D98-4C01-9DAC-0CD67380A4C2}" sibTransId="{E8CA7C71-C36E-4B2D-906A-53BD3AE47900}"/>
    <dgm:cxn modelId="{58299FD4-A1A1-46AD-B7A1-2A50BB88E4D0}" srcId="{F88F802B-FA34-4A56-9ECE-8168734B3DB8}" destId="{B12B4119-5752-4BAA-BAC6-C845B995C6E7}" srcOrd="3" destOrd="0" parTransId="{868D9283-26E8-4C9E-95D1-7247BBD9BA41}" sibTransId="{5244A9E9-6EF2-4F44-9F12-B69631F3B682}"/>
    <dgm:cxn modelId="{DBC3DDD9-DEE5-4B2A-8E35-D1B8DE8F7D82}" type="presOf" srcId="{F88F802B-FA34-4A56-9ECE-8168734B3DB8}" destId="{070A0B78-92F7-4C8B-A2D7-077F4514AF32}" srcOrd="0" destOrd="0" presId="urn:microsoft.com/office/officeart/2005/8/layout/hList1"/>
    <dgm:cxn modelId="{94589ADA-DD10-4423-84E7-4CE347C16614}" type="presOf" srcId="{70F2F5B3-AA65-491A-B714-F7ECB1D9DDB8}" destId="{EFDB1A5D-CDB8-4C64-B98F-151BFE50AE6C}" srcOrd="0" destOrd="1" presId="urn:microsoft.com/office/officeart/2005/8/layout/hList1"/>
    <dgm:cxn modelId="{8AF462DC-2682-4304-A364-DBF426BD1FFE}" type="presOf" srcId="{00507FA7-2290-4BA3-B355-0585783478E4}" destId="{6EC4B19D-D9B4-47CC-94B5-C929EBAAAAA8}" srcOrd="0" destOrd="0" presId="urn:microsoft.com/office/officeart/2005/8/layout/hList1"/>
    <dgm:cxn modelId="{17DA22ED-258C-4FD3-9F46-0DDF8E2586BF}" type="presOf" srcId="{81C818B6-7FDE-49A7-836F-4CB8E1945608}" destId="{EFDB1A5D-CDB8-4C64-B98F-151BFE50AE6C}" srcOrd="0" destOrd="2" presId="urn:microsoft.com/office/officeart/2005/8/layout/hList1"/>
    <dgm:cxn modelId="{8528F3FD-223F-4D9C-AC8D-DC386677C5F7}" srcId="{8D316792-BD40-4600-BA77-88F51C31AB72}" destId="{00507FA7-2290-4BA3-B355-0585783478E4}" srcOrd="0" destOrd="0" parTransId="{2DCB6190-C7F7-4581-8041-1877EA346792}" sibTransId="{DC1AF83E-080D-4C87-8B0C-25AD481E3A31}"/>
    <dgm:cxn modelId="{BECA14CB-40BA-4C41-9425-CF9C76099A95}" type="presParOf" srcId="{C58AE874-6416-41B4-BE0C-8F6A35CB133D}" destId="{E78902A9-1079-4075-AE87-2F7148435348}" srcOrd="0" destOrd="0" presId="urn:microsoft.com/office/officeart/2005/8/layout/hList1"/>
    <dgm:cxn modelId="{2FFEDF92-C73D-479F-B2C0-47D5C1CAAF70}" type="presParOf" srcId="{E78902A9-1079-4075-AE87-2F7148435348}" destId="{9C489331-DB85-4376-B7E9-D203DE7DFF1A}" srcOrd="0" destOrd="0" presId="urn:microsoft.com/office/officeart/2005/8/layout/hList1"/>
    <dgm:cxn modelId="{4EB1FB75-9818-4018-96D6-2C22A895963A}" type="presParOf" srcId="{E78902A9-1079-4075-AE87-2F7148435348}" destId="{6EC4B19D-D9B4-47CC-94B5-C929EBAAAAA8}" srcOrd="1" destOrd="0" presId="urn:microsoft.com/office/officeart/2005/8/layout/hList1"/>
    <dgm:cxn modelId="{CFE66FAE-B126-4401-8FF7-AB407D2C32C0}" type="presParOf" srcId="{C58AE874-6416-41B4-BE0C-8F6A35CB133D}" destId="{30ECFF13-2A66-49C6-A36B-DF1D6BB92B97}" srcOrd="1" destOrd="0" presId="urn:microsoft.com/office/officeart/2005/8/layout/hList1"/>
    <dgm:cxn modelId="{F0B69992-554A-4D51-B6FF-3A28A1C8D6F2}" type="presParOf" srcId="{C58AE874-6416-41B4-BE0C-8F6A35CB133D}" destId="{D56DA621-CC6B-4344-A14F-5AD94673936E}" srcOrd="2" destOrd="0" presId="urn:microsoft.com/office/officeart/2005/8/layout/hList1"/>
    <dgm:cxn modelId="{F59C5C3B-B9B2-42DB-8EC5-B99D9096B107}" type="presParOf" srcId="{D56DA621-CC6B-4344-A14F-5AD94673936E}" destId="{070A0B78-92F7-4C8B-A2D7-077F4514AF32}" srcOrd="0" destOrd="0" presId="urn:microsoft.com/office/officeart/2005/8/layout/hList1"/>
    <dgm:cxn modelId="{2B676847-FCBF-49E1-BB13-F8ABE79BF442}" type="presParOf" srcId="{D56DA621-CC6B-4344-A14F-5AD94673936E}" destId="{EFDB1A5D-CDB8-4C64-B98F-151BFE50AE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22D4F-695F-475F-B7DF-8FE797BA399A}">
      <dsp:nvSpPr>
        <dsp:cNvPr id="0" name=""/>
        <dsp:cNvSpPr/>
      </dsp:nvSpPr>
      <dsp:spPr>
        <a:xfrm>
          <a:off x="0" y="1025532"/>
          <a:ext cx="2275064" cy="679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Lease</a:t>
          </a:r>
          <a:endParaRPr lang="en-US" sz="2800" kern="1200"/>
        </a:p>
      </dsp:txBody>
      <dsp:txXfrm>
        <a:off x="0" y="1025532"/>
        <a:ext cx="2275064" cy="679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B95F8-C072-4D0D-AD60-F5322A50BF60}">
      <dsp:nvSpPr>
        <dsp:cNvPr id="0" name=""/>
        <dsp:cNvSpPr/>
      </dsp:nvSpPr>
      <dsp:spPr>
        <a:xfrm>
          <a:off x="0" y="845088"/>
          <a:ext cx="9065922" cy="82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marL="0" lvl="0" indent="0" algn="ctr" defTabSz="1778000">
            <a:lnSpc>
              <a:spcPct val="90000"/>
            </a:lnSpc>
            <a:spcBef>
              <a:spcPct val="0"/>
            </a:spcBef>
            <a:spcAft>
              <a:spcPct val="35000"/>
            </a:spcAft>
            <a:buNone/>
          </a:pPr>
          <a:r>
            <a:rPr lang="en-US" sz="4000" b="1" kern="1200"/>
            <a:t>           Test Devices </a:t>
          </a:r>
        </a:p>
      </dsp:txBody>
      <dsp:txXfrm>
        <a:off x="0" y="845088"/>
        <a:ext cx="9065922" cy="827883"/>
      </dsp:txXfrm>
    </dsp:sp>
    <dsp:sp modelId="{62B31F5C-7525-408A-B98A-4749E39A207A}">
      <dsp:nvSpPr>
        <dsp:cNvPr id="0" name=""/>
        <dsp:cNvSpPr/>
      </dsp:nvSpPr>
      <dsp:spPr>
        <a:xfrm>
          <a:off x="580189" y="2617203"/>
          <a:ext cx="1161998" cy="335177"/>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DFCD0-3976-4CB7-81FA-0EA11E6830C2}">
      <dsp:nvSpPr>
        <dsp:cNvPr id="0" name=""/>
        <dsp:cNvSpPr/>
      </dsp:nvSpPr>
      <dsp:spPr>
        <a:xfrm>
          <a:off x="1828650" y="2617203"/>
          <a:ext cx="1161998" cy="335177"/>
        </a:xfrm>
        <a:prstGeom prst="chevron">
          <a:avLst>
            <a:gd name="adj" fmla="val 7061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F1E3F-1EEA-471C-8385-BBDE6C869ABE}">
      <dsp:nvSpPr>
        <dsp:cNvPr id="0" name=""/>
        <dsp:cNvSpPr/>
      </dsp:nvSpPr>
      <dsp:spPr>
        <a:xfrm>
          <a:off x="3109663" y="2617203"/>
          <a:ext cx="1161998" cy="335177"/>
        </a:xfrm>
        <a:prstGeom prst="chevron">
          <a:avLst>
            <a:gd name="adj" fmla="val 706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6EDA8-F42F-407B-A03A-A8DB04DC568C}">
      <dsp:nvSpPr>
        <dsp:cNvPr id="0" name=""/>
        <dsp:cNvSpPr/>
      </dsp:nvSpPr>
      <dsp:spPr>
        <a:xfrm>
          <a:off x="4389663" y="2617203"/>
          <a:ext cx="1161998" cy="335177"/>
        </a:xfrm>
        <a:prstGeom prst="chevron">
          <a:avLst>
            <a:gd name="adj" fmla="val 7061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66EB5-DD18-4BB9-8AF7-522D64C8E935}">
      <dsp:nvSpPr>
        <dsp:cNvPr id="0" name=""/>
        <dsp:cNvSpPr/>
      </dsp:nvSpPr>
      <dsp:spPr>
        <a:xfrm>
          <a:off x="5670675" y="2617203"/>
          <a:ext cx="1161998" cy="335177"/>
        </a:xfrm>
        <a:prstGeom prst="chevron">
          <a:avLst>
            <a:gd name="adj" fmla="val 706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825A2-95B2-4589-BE6D-4DF3327B87CF}">
      <dsp:nvSpPr>
        <dsp:cNvPr id="0" name=""/>
        <dsp:cNvSpPr/>
      </dsp:nvSpPr>
      <dsp:spPr>
        <a:xfrm>
          <a:off x="6950675" y="2617203"/>
          <a:ext cx="1161998" cy="335177"/>
        </a:xfrm>
        <a:prstGeom prst="chevron">
          <a:avLst>
            <a:gd name="adj" fmla="val 7061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53B4-E468-4964-8460-A2076E7655B0}">
      <dsp:nvSpPr>
        <dsp:cNvPr id="0" name=""/>
        <dsp:cNvSpPr/>
      </dsp:nvSpPr>
      <dsp:spPr>
        <a:xfrm>
          <a:off x="8231687" y="2617203"/>
          <a:ext cx="1161998" cy="335177"/>
        </a:xfrm>
        <a:prstGeom prst="chevron">
          <a:avLst>
            <a:gd name="adj" fmla="val 706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F0246-0025-4D37-9FC3-550124A9515B}">
      <dsp:nvSpPr>
        <dsp:cNvPr id="0" name=""/>
        <dsp:cNvSpPr/>
      </dsp:nvSpPr>
      <dsp:spPr>
        <a:xfrm>
          <a:off x="38" y="1716266"/>
          <a:ext cx="10128431" cy="71426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Moto G          Samsung Galaxy              Nexus 4             Pixel XL</a:t>
          </a:r>
        </a:p>
      </dsp:txBody>
      <dsp:txXfrm>
        <a:off x="38" y="1716266"/>
        <a:ext cx="10128431" cy="714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A0899-7123-4A23-B268-A5A0F480ADDC}">
      <dsp:nvSpPr>
        <dsp:cNvPr id="0" name=""/>
        <dsp:cNvSpPr/>
      </dsp:nvSpPr>
      <dsp:spPr>
        <a:xfrm>
          <a:off x="0" y="0"/>
          <a:ext cx="1839309" cy="12019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b="1" kern="1200">
              <a:latin typeface="+mn-lt"/>
              <a:ea typeface="+mn-ea"/>
              <a:cs typeface="+mn-cs"/>
            </a:rPr>
            <a:t>Assumptions</a:t>
          </a:r>
          <a:endParaRPr lang="en-US" sz="2500" kern="1200"/>
        </a:p>
      </dsp:txBody>
      <dsp:txXfrm>
        <a:off x="0" y="0"/>
        <a:ext cx="1839309" cy="1201952"/>
      </dsp:txXfrm>
    </dsp:sp>
    <dsp:sp modelId="{888C2294-EFE4-4420-BAF9-0DCFC7112E07}">
      <dsp:nvSpPr>
        <dsp:cNvPr id="0" name=""/>
        <dsp:cNvSpPr/>
      </dsp:nvSpPr>
      <dsp:spPr>
        <a:xfrm>
          <a:off x="0" y="1262109"/>
          <a:ext cx="1839309" cy="120195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b="1" kern="1200">
              <a:latin typeface="+mn-lt"/>
              <a:ea typeface="+mn-ea"/>
              <a:cs typeface="+mn-cs"/>
            </a:rPr>
            <a:t>In Practice</a:t>
          </a:r>
          <a:endParaRPr lang="en-US" sz="2500" kern="1200"/>
        </a:p>
      </dsp:txBody>
      <dsp:txXfrm>
        <a:off x="0" y="1262109"/>
        <a:ext cx="1839309" cy="1201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AC4AF-9627-439E-BD35-56E964B8F0BA}">
      <dsp:nvSpPr>
        <dsp:cNvPr id="0" name=""/>
        <dsp:cNvSpPr/>
      </dsp:nvSpPr>
      <dsp:spPr>
        <a:xfrm rot="5400000">
          <a:off x="6418065" y="-2490386"/>
          <a:ext cx="1353115" cy="66772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t>success ratio : </a:t>
          </a:r>
          <a14:m xmlns:a14="http://schemas.microsoft.com/office/drawing/2010/main">
            <m:oMath xmlns:m="http://schemas.openxmlformats.org/officeDocument/2006/math">
              <m:f>
                <m:fPr>
                  <m:ctrlPr>
                    <a:rPr lang="en-US" sz="2800" i="1" kern="1200" smtClean="0">
                      <a:latin typeface="Cambria Math" panose="02040503050406030204" pitchFamily="18" charset="0"/>
                    </a:rPr>
                  </m:ctrlPr>
                </m:fPr>
                <m:num>
                  <m:r>
                    <a:rPr lang="en-US" sz="2800" b="0" i="1" kern="1200" dirty="0" smtClean="0">
                      <a:latin typeface="Cambria Math" panose="02040503050406030204" pitchFamily="18" charset="0"/>
                    </a:rPr>
                    <m:t>𝑢𝑛𝑠𝑢𝑐𝑐𝑒𝑠𝑠𝑓𝑢𝑙</m:t>
                  </m:r>
                  <m:r>
                    <a:rPr lang="en-US" sz="2800" b="0" i="1" kern="1200" dirty="0" smtClean="0">
                      <a:latin typeface="Cambria Math" panose="02040503050406030204" pitchFamily="18" charset="0"/>
                    </a:rPr>
                    <m:t> </m:t>
                  </m:r>
                  <m:r>
                    <a:rPr lang="en-US" sz="2800" b="0" i="1" kern="1200" dirty="0" smtClean="0">
                      <a:latin typeface="Cambria Math" panose="02040503050406030204" pitchFamily="18" charset="0"/>
                    </a:rPr>
                    <m:t>𝑟𝑒𝑞𝑢𝑒𝑠𝑡</m:t>
                  </m:r>
                  <m:r>
                    <a:rPr lang="en-US" sz="2800" b="0" i="1" kern="1200" dirty="0" smtClean="0">
                      <a:latin typeface="Cambria Math" panose="02040503050406030204" pitchFamily="18" charset="0"/>
                    </a:rPr>
                    <m:t> </m:t>
                  </m:r>
                  <m:r>
                    <a:rPr lang="en-US" sz="2800" b="0" i="1" kern="1200" dirty="0" smtClean="0">
                      <a:latin typeface="Cambria Math" panose="02040503050406030204" pitchFamily="18" charset="0"/>
                    </a:rPr>
                    <m:t>𝑡𝑖𝑚𝑒</m:t>
                  </m:r>
                </m:num>
                <m:den>
                  <m:r>
                    <m:rPr>
                      <m:nor/>
                    </m:rPr>
                    <a:rPr lang="en-US" sz="2800" i="1" kern="1200" dirty="0">
                      <a:latin typeface="Cambria Math" panose="02040503050406030204" pitchFamily="18" charset="0"/>
                    </a:rPr>
                    <m:t> </m:t>
                  </m:r>
                  <m:r>
                    <a:rPr lang="en-US" sz="2800" i="1" kern="1200" dirty="0">
                      <a:latin typeface="Cambria Math" panose="02040503050406030204" pitchFamily="18" charset="0"/>
                    </a:rPr>
                    <m:t>𝑡𝑜𝑡𝑎𝑙</m:t>
                  </m:r>
                  <m:r>
                    <a:rPr lang="en-US" sz="2800" i="1" kern="1200" dirty="0">
                      <a:latin typeface="Cambria Math" panose="02040503050406030204" pitchFamily="18" charset="0"/>
                    </a:rPr>
                    <m:t> </m:t>
                  </m:r>
                  <m:r>
                    <a:rPr lang="en-US" sz="2800" i="1" kern="1200" dirty="0">
                      <a:latin typeface="Cambria Math" panose="02040503050406030204" pitchFamily="18" charset="0"/>
                    </a:rPr>
                    <m:t>𝑟𝑒𝑞𝑢𝑒𝑠𝑡</m:t>
                  </m:r>
                  <m:r>
                    <a:rPr lang="en-US" sz="2800" i="1" kern="1200" dirty="0">
                      <a:latin typeface="Cambria Math" panose="02040503050406030204" pitchFamily="18" charset="0"/>
                    </a:rPr>
                    <m:t> </m:t>
                  </m:r>
                  <m:r>
                    <a:rPr lang="en-US" sz="2800" i="1" kern="1200" dirty="0">
                      <a:latin typeface="Cambria Math" panose="02040503050406030204" pitchFamily="18" charset="0"/>
                    </a:rPr>
                    <m:t>𝑡𝑖𝑚𝑒</m:t>
                  </m:r>
                </m:den>
              </m:f>
            </m:oMath>
          </a14:m>
          <a:endParaRPr lang="en-US" sz="2800" kern="1200"/>
        </a:p>
      </dsp:txBody>
      <dsp:txXfrm rot="-5400000">
        <a:off x="3755977" y="237756"/>
        <a:ext cx="6611238" cy="1221007"/>
      </dsp:txXfrm>
    </dsp:sp>
    <dsp:sp modelId="{C5E06A22-2273-442D-A418-F35F48ACD38C}">
      <dsp:nvSpPr>
        <dsp:cNvPr id="0" name=""/>
        <dsp:cNvSpPr/>
      </dsp:nvSpPr>
      <dsp:spPr>
        <a:xfrm>
          <a:off x="0" y="0"/>
          <a:ext cx="3755977" cy="1691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a:t>Frequent-Ask-Behavior</a:t>
          </a:r>
          <a:endParaRPr lang="en-US" sz="2800" kern="1200"/>
        </a:p>
      </dsp:txBody>
      <dsp:txXfrm>
        <a:off x="82567" y="82567"/>
        <a:ext cx="3590843" cy="1526260"/>
      </dsp:txXfrm>
    </dsp:sp>
    <dsp:sp modelId="{DC9F704B-963A-4586-A786-422BBD8D64EF}">
      <dsp:nvSpPr>
        <dsp:cNvPr id="0" name=""/>
        <dsp:cNvSpPr/>
      </dsp:nvSpPr>
      <dsp:spPr>
        <a:xfrm rot="5400000">
          <a:off x="6418065" y="-714422"/>
          <a:ext cx="1353115" cy="66772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t>utilization ratio : </a:t>
          </a:r>
          <a14:m xmlns:a14="http://schemas.microsoft.com/office/drawing/2010/main">
            <m:oMath xmlns:m="http://schemas.openxmlformats.org/officeDocument/2006/math">
              <m:f>
                <m:fPr>
                  <m:ctrlPr>
                    <a:rPr lang="en-US" sz="2800" i="1" kern="1200" smtClean="0">
                      <a:latin typeface="Cambria Math" panose="02040503050406030204" pitchFamily="18" charset="0"/>
                    </a:rPr>
                  </m:ctrlPr>
                </m:fPr>
                <m:num>
                  <m:r>
                    <a:rPr lang="en-US" sz="2800" b="0" i="1" kern="1200" smtClean="0">
                      <a:latin typeface="Cambria Math" panose="02040503050406030204" pitchFamily="18" charset="0"/>
                    </a:rPr>
                    <m:t>𝑟𝑒𝑠𝑜𝑢𝑟𝑐𝑒</m:t>
                  </m:r>
                  <m:r>
                    <a:rPr lang="en-US" sz="2800" b="0" i="1" kern="1200" smtClean="0">
                      <a:latin typeface="Cambria Math" panose="02040503050406030204" pitchFamily="18" charset="0"/>
                    </a:rPr>
                    <m:t> </m:t>
                  </m:r>
                  <m:r>
                    <a:rPr lang="en-US" sz="2800" b="0" i="1" kern="1200" smtClean="0">
                      <a:latin typeface="Cambria Math" panose="02040503050406030204" pitchFamily="18" charset="0"/>
                    </a:rPr>
                    <m:t>𝑢𝑠𝑎𝑔𝑒</m:t>
                  </m:r>
                  <m:r>
                    <a:rPr lang="en-US" sz="2800" b="0" i="1" kern="1200" smtClean="0">
                      <a:latin typeface="Cambria Math" panose="02040503050406030204" pitchFamily="18" charset="0"/>
                    </a:rPr>
                    <m:t> </m:t>
                  </m:r>
                  <m:r>
                    <a:rPr lang="en-US" sz="2800" b="0" i="1" kern="1200" smtClean="0">
                      <a:latin typeface="Cambria Math" panose="02040503050406030204" pitchFamily="18" charset="0"/>
                    </a:rPr>
                    <m:t>𝑡𝑖𝑚𝑒</m:t>
                  </m:r>
                </m:num>
                <m:den>
                  <m:r>
                    <m:rPr>
                      <m:nor/>
                    </m:rPr>
                    <a:rPr lang="en-US" sz="2800" i="1" kern="1200" dirty="0" smtClean="0">
                      <a:latin typeface="Cambria Math" panose="02040503050406030204" pitchFamily="18" charset="0"/>
                    </a:rPr>
                    <m:t> </m:t>
                  </m:r>
                  <m:r>
                    <a:rPr lang="en-US" sz="2800" b="0" i="1" kern="1200" dirty="0" smtClean="0">
                      <a:latin typeface="Cambria Math" panose="02040503050406030204" pitchFamily="18" charset="0"/>
                    </a:rPr>
                    <m:t>h𝑜𝑙𝑑𝑖𝑛𝑔</m:t>
                  </m:r>
                  <m:r>
                    <a:rPr lang="en-US" sz="2800" b="0" i="1" kern="1200" dirty="0" smtClean="0">
                      <a:latin typeface="Cambria Math" panose="02040503050406030204" pitchFamily="18" charset="0"/>
                    </a:rPr>
                    <m:t> </m:t>
                  </m:r>
                  <m:r>
                    <a:rPr lang="en-US" sz="2800" b="0" i="1" kern="1200" dirty="0" smtClean="0">
                      <a:latin typeface="Cambria Math" panose="02040503050406030204" pitchFamily="18" charset="0"/>
                    </a:rPr>
                    <m:t>𝑡𝑖𝑚𝑒</m:t>
                  </m:r>
                </m:den>
              </m:f>
            </m:oMath>
          </a14:m>
          <a:endParaRPr lang="en-US" sz="2800" kern="1200"/>
        </a:p>
      </dsp:txBody>
      <dsp:txXfrm rot="-5400000">
        <a:off x="3755977" y="2013720"/>
        <a:ext cx="6611238" cy="1221007"/>
      </dsp:txXfrm>
    </dsp:sp>
    <dsp:sp modelId="{67B7ADE9-66A7-4088-8951-30D500BE4042}">
      <dsp:nvSpPr>
        <dsp:cNvPr id="0" name=""/>
        <dsp:cNvSpPr/>
      </dsp:nvSpPr>
      <dsp:spPr>
        <a:xfrm>
          <a:off x="0" y="1778526"/>
          <a:ext cx="3755977" cy="1691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a:t>Long-Holding-Behavior</a:t>
          </a:r>
          <a:endParaRPr lang="en-US" sz="2800" kern="1200"/>
        </a:p>
      </dsp:txBody>
      <dsp:txXfrm>
        <a:off x="82567" y="1861093"/>
        <a:ext cx="3590843" cy="1526260"/>
      </dsp:txXfrm>
    </dsp:sp>
    <dsp:sp modelId="{E5FFF5E8-C528-4EA9-9888-8D21993BFA6A}">
      <dsp:nvSpPr>
        <dsp:cNvPr id="0" name=""/>
        <dsp:cNvSpPr/>
      </dsp:nvSpPr>
      <dsp:spPr>
        <a:xfrm rot="5400000">
          <a:off x="6418065" y="1061540"/>
          <a:ext cx="1353115" cy="66772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t>utility rate : </a:t>
          </a:r>
          <a14:m xmlns:a14="http://schemas.microsoft.com/office/drawing/2010/main">
            <m:oMath xmlns:m="http://schemas.openxmlformats.org/officeDocument/2006/math">
              <m:r>
                <a:rPr lang="en-US" sz="2800" b="0" i="1" kern="1200" smtClean="0">
                  <a:latin typeface="Cambria Math" panose="02040503050406030204" pitchFamily="18" charset="0"/>
                </a:rPr>
                <m:t>𝑢𝑡𝑖𝑙𝑖𝑡𝑦</m:t>
              </m:r>
              <m:r>
                <a:rPr lang="en-US" sz="2800" b="0" i="1" kern="1200" smtClean="0">
                  <a:latin typeface="Cambria Math" panose="02040503050406030204" pitchFamily="18" charset="0"/>
                </a:rPr>
                <m:t> </m:t>
              </m:r>
              <m:r>
                <a:rPr lang="en-US" sz="2800" b="0" i="1" kern="1200" smtClean="0">
                  <a:latin typeface="Cambria Math" panose="02040503050406030204" pitchFamily="18" charset="0"/>
                </a:rPr>
                <m:t>𝑠𝑐𝑜𝑟𝑒</m:t>
              </m:r>
              <m:r>
                <a:rPr lang="en-US" sz="2800" b="0" i="1" kern="1200" smtClean="0">
                  <a:latin typeface="Cambria Math" panose="02040503050406030204" pitchFamily="18" charset="0"/>
                </a:rPr>
                <m:t> </m:t>
              </m:r>
              <m:r>
                <a:rPr lang="en-US" sz="2800" b="0" i="0" kern="1200" smtClean="0">
                  <a:latin typeface="Cambria Math" panose="02040503050406030204" pitchFamily="18" charset="0"/>
                </a:rPr>
                <m:t>∈[</m:t>
              </m:r>
              <m:r>
                <a:rPr lang="en-US" sz="2800" b="0" i="1" kern="1200" smtClean="0">
                  <a:latin typeface="Cambria Math" panose="02040503050406030204" pitchFamily="18" charset="0"/>
                </a:rPr>
                <m:t>0</m:t>
              </m:r>
              <m:r>
                <a:rPr lang="en-US" sz="2800" b="0" i="0" kern="1200" smtClean="0">
                  <a:latin typeface="Cambria Math" panose="02040503050406030204" pitchFamily="18" charset="0"/>
                </a:rPr>
                <m:t>,100]</m:t>
              </m:r>
            </m:oMath>
          </a14:m>
          <a:endParaRPr lang="en-US" sz="3800" i="0" kern="1200"/>
        </a:p>
      </dsp:txBody>
      <dsp:txXfrm rot="-5400000">
        <a:off x="3755977" y="3789682"/>
        <a:ext cx="6611238" cy="1221007"/>
      </dsp:txXfrm>
    </dsp:sp>
    <dsp:sp modelId="{843BE56B-B09C-44B2-99A3-630B770D72FE}">
      <dsp:nvSpPr>
        <dsp:cNvPr id="0" name=""/>
        <dsp:cNvSpPr/>
      </dsp:nvSpPr>
      <dsp:spPr>
        <a:xfrm>
          <a:off x="0" y="3557052"/>
          <a:ext cx="3755977" cy="1691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a:t>Low-Utility-Behavior</a:t>
          </a:r>
          <a:endParaRPr lang="en-US" sz="2800" kern="1200"/>
        </a:p>
      </dsp:txBody>
      <dsp:txXfrm>
        <a:off x="82567" y="3639619"/>
        <a:ext cx="3590843" cy="1526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89331-DB85-4376-B7E9-D203DE7DFF1A}">
      <dsp:nvSpPr>
        <dsp:cNvPr id="0" name=""/>
        <dsp:cNvSpPr/>
      </dsp:nvSpPr>
      <dsp:spPr>
        <a:xfrm>
          <a:off x="49" y="817405"/>
          <a:ext cx="4775862" cy="1555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b="1" kern="1200">
              <a:solidFill>
                <a:schemeClr val="tx1"/>
              </a:solidFill>
            </a:rPr>
            <a:t>Positive Event</a:t>
          </a:r>
          <a:endParaRPr lang="en-US" sz="5400" kern="1200">
            <a:solidFill>
              <a:schemeClr val="tx1"/>
            </a:solidFill>
          </a:endParaRPr>
        </a:p>
      </dsp:txBody>
      <dsp:txXfrm>
        <a:off x="49" y="817405"/>
        <a:ext cx="4775862" cy="1555200"/>
      </dsp:txXfrm>
    </dsp:sp>
    <dsp:sp modelId="{6EC4B19D-D9B4-47CC-94B5-C929EBAAAAA8}">
      <dsp:nvSpPr>
        <dsp:cNvPr id="0" name=""/>
        <dsp:cNvSpPr/>
      </dsp:nvSpPr>
      <dsp:spPr>
        <a:xfrm>
          <a:off x="49" y="2372605"/>
          <a:ext cx="4775862" cy="24457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a:t>UI updates </a:t>
          </a:r>
        </a:p>
        <a:p>
          <a:pPr marL="285750" lvl="1" indent="-285750" algn="l" defTabSz="1422400">
            <a:lnSpc>
              <a:spcPct val="90000"/>
            </a:lnSpc>
            <a:spcBef>
              <a:spcPct val="0"/>
            </a:spcBef>
            <a:spcAft>
              <a:spcPct val="15000"/>
            </a:spcAft>
            <a:buChar char="•"/>
          </a:pPr>
          <a:r>
            <a:rPr lang="en-US" sz="3200" kern="1200"/>
            <a:t>User interaction</a:t>
          </a:r>
        </a:p>
        <a:p>
          <a:pPr marL="285750" lvl="1" indent="-285750" algn="l" defTabSz="1422400">
            <a:lnSpc>
              <a:spcPct val="90000"/>
            </a:lnSpc>
            <a:spcBef>
              <a:spcPct val="0"/>
            </a:spcBef>
            <a:spcAft>
              <a:spcPct val="15000"/>
            </a:spcAft>
            <a:buChar char="•"/>
          </a:pPr>
          <a:r>
            <a:rPr lang="en-US" sz="3200" kern="1200"/>
            <a:t>Moving distance</a:t>
          </a:r>
        </a:p>
      </dsp:txBody>
      <dsp:txXfrm>
        <a:off x="49" y="2372605"/>
        <a:ext cx="4775862" cy="2445795"/>
      </dsp:txXfrm>
    </dsp:sp>
    <dsp:sp modelId="{070A0B78-92F7-4C8B-A2D7-077F4514AF32}">
      <dsp:nvSpPr>
        <dsp:cNvPr id="0" name=""/>
        <dsp:cNvSpPr/>
      </dsp:nvSpPr>
      <dsp:spPr>
        <a:xfrm>
          <a:off x="5444533" y="817405"/>
          <a:ext cx="4775862" cy="1555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b="1" kern="1200">
              <a:solidFill>
                <a:prstClr val="black"/>
              </a:solidFill>
              <a:latin typeface="Calibri" panose="020F0502020204030204"/>
              <a:ea typeface="+mn-ea"/>
              <a:cs typeface="+mn-cs"/>
            </a:rPr>
            <a:t>Negative Event</a:t>
          </a:r>
        </a:p>
      </dsp:txBody>
      <dsp:txXfrm>
        <a:off x="5444533" y="817405"/>
        <a:ext cx="4775862" cy="1555200"/>
      </dsp:txXfrm>
    </dsp:sp>
    <dsp:sp modelId="{EFDB1A5D-CDB8-4C64-B98F-151BFE50AE6C}">
      <dsp:nvSpPr>
        <dsp:cNvPr id="0" name=""/>
        <dsp:cNvSpPr/>
      </dsp:nvSpPr>
      <dsp:spPr>
        <a:xfrm>
          <a:off x="5444533" y="2372605"/>
          <a:ext cx="4775862" cy="244579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a:t>Exception</a:t>
          </a:r>
        </a:p>
        <a:p>
          <a:pPr marL="285750" lvl="1" indent="-285750" algn="l" defTabSz="1422400">
            <a:lnSpc>
              <a:spcPct val="90000"/>
            </a:lnSpc>
            <a:spcBef>
              <a:spcPct val="0"/>
            </a:spcBef>
            <a:spcAft>
              <a:spcPct val="15000"/>
            </a:spcAft>
            <a:buChar char="•"/>
          </a:pPr>
          <a:r>
            <a:rPr lang="en-US" sz="3200" kern="1200"/>
            <a:t>Stationary time</a:t>
          </a:r>
        </a:p>
        <a:p>
          <a:pPr marL="285750" lvl="1" indent="-285750" algn="l" defTabSz="1422400">
            <a:lnSpc>
              <a:spcPct val="90000"/>
            </a:lnSpc>
            <a:spcBef>
              <a:spcPct val="0"/>
            </a:spcBef>
            <a:spcAft>
              <a:spcPct val="15000"/>
            </a:spcAft>
            <a:buChar char="•"/>
          </a:pPr>
          <a:r>
            <a:rPr lang="en-US" sz="3200" kern="1200"/>
            <a:t>Standby time</a:t>
          </a:r>
        </a:p>
        <a:p>
          <a:pPr marL="285750" lvl="1" indent="-285750" algn="l" defTabSz="1422400">
            <a:lnSpc>
              <a:spcPct val="90000"/>
            </a:lnSpc>
            <a:spcBef>
              <a:spcPct val="0"/>
            </a:spcBef>
            <a:spcAft>
              <a:spcPct val="15000"/>
            </a:spcAft>
            <a:buChar char="•"/>
          </a:pPr>
          <a:r>
            <a:rPr lang="en-US" sz="3200" kern="1200"/>
            <a:t>Request Frequency</a:t>
          </a:r>
        </a:p>
      </dsp:txBody>
      <dsp:txXfrm>
        <a:off x="5444533" y="2372605"/>
        <a:ext cx="4775862" cy="24457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024FB-1F8A-4675-9DAC-5E9AE048DE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B56A16-271D-4FD5-81B6-95B4F806D5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D96077-CE8D-434E-86B2-20327868BFD8}" type="datetimeFigureOut">
              <a:rPr lang="en-US" smtClean="0"/>
              <a:t>4/15/2019</a:t>
            </a:fld>
            <a:endParaRPr lang="en-US"/>
          </a:p>
        </p:txBody>
      </p:sp>
      <p:sp>
        <p:nvSpPr>
          <p:cNvPr id="4" name="Footer Placeholder 3">
            <a:extLst>
              <a:ext uri="{FF2B5EF4-FFF2-40B4-BE49-F238E27FC236}">
                <a16:creationId xmlns:a16="http://schemas.microsoft.com/office/drawing/2014/main" id="{B2BCBAE0-14BC-4142-AC43-DC3A1C1854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32EA85-59F4-4073-AA48-1467571C90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4A9F06-52A3-4394-BE71-3E7332604D51}" type="slidenum">
              <a:rPr lang="en-US" smtClean="0"/>
              <a:t>‹#›</a:t>
            </a:fld>
            <a:endParaRPr lang="en-US"/>
          </a:p>
        </p:txBody>
      </p:sp>
    </p:spTree>
    <p:extLst>
      <p:ext uri="{BB962C8B-B14F-4D97-AF65-F5344CB8AC3E}">
        <p14:creationId xmlns:p14="http://schemas.microsoft.com/office/powerpoint/2010/main" val="853549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15D73-8EFF-0849-ABA3-0B4F08DF8E7A}" type="datetimeFigureOut">
              <a:rPr lang="en-US" smtClean="0"/>
              <a:t>4/15/2019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187A2-260E-134B-A18C-B3DFA2540978}" type="slidenum">
              <a:rPr lang="en-US" smtClean="0"/>
              <a:t>‹#›</a:t>
            </a:fld>
            <a:endParaRPr lang="en-US"/>
          </a:p>
        </p:txBody>
      </p:sp>
    </p:spTree>
    <p:extLst>
      <p:ext uri="{BB962C8B-B14F-4D97-AF65-F5344CB8AC3E}">
        <p14:creationId xmlns:p14="http://schemas.microsoft.com/office/powerpoint/2010/main" val="182530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600" b="0">
                <a:effectLst/>
              </a:rPr>
              <a:t>Hello everyone, I am Yigong Hu from Johns Hopkins University. Today, I will present a case for lease-based, utilitarian resource management on mobile devices. This work is done with my advisor, Ryan Huang.</a:t>
            </a:r>
          </a:p>
          <a:p>
            <a:pPr rtl="0"/>
            <a:endParaRPr lang="en-US" sz="1600" b="0">
              <a:effectLst/>
            </a:endParaRPr>
          </a:p>
        </p:txBody>
      </p:sp>
      <p:sp>
        <p:nvSpPr>
          <p:cNvPr id="4" name="Slide Number Placeholder 3"/>
          <p:cNvSpPr>
            <a:spLocks noGrp="1"/>
          </p:cNvSpPr>
          <p:nvPr>
            <p:ph type="sldNum" sz="quarter" idx="10"/>
          </p:nvPr>
        </p:nvSpPr>
        <p:spPr/>
        <p:txBody>
          <a:bodyPr/>
          <a:lstStyle/>
          <a:p>
            <a:fld id="{174D300E-617F-AC4B-BE0F-46B74994F7D2}" type="slidenum">
              <a:rPr lang="en-US" smtClean="0"/>
              <a:t>0</a:t>
            </a:fld>
            <a:endParaRPr lang="en-US"/>
          </a:p>
        </p:txBody>
      </p:sp>
    </p:spTree>
    <p:extLst>
      <p:ext uri="{BB962C8B-B14F-4D97-AF65-F5344CB8AC3E}">
        <p14:creationId xmlns:p14="http://schemas.microsoft.com/office/powerpoint/2010/main" val="33593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I will present the core abstraction in </a:t>
            </a:r>
            <a:r>
              <a:rPr lang="en-US" err="1"/>
              <a:t>LeaseOS</a:t>
            </a:r>
            <a:r>
              <a:rPr lang="en-US"/>
              <a:t>, lease.</a:t>
            </a:r>
          </a:p>
        </p:txBody>
      </p:sp>
      <p:sp>
        <p:nvSpPr>
          <p:cNvPr id="4" name="Slide Number Placeholder 3"/>
          <p:cNvSpPr>
            <a:spLocks noGrp="1"/>
          </p:cNvSpPr>
          <p:nvPr>
            <p:ph type="sldNum" sz="quarter" idx="10"/>
          </p:nvPr>
        </p:nvSpPr>
        <p:spPr/>
        <p:txBody>
          <a:bodyPr/>
          <a:lstStyle/>
          <a:p>
            <a:fld id="{42C550AC-FF7F-EB44-941C-02B0C63F0790}" type="slidenum">
              <a:rPr lang="en-US" smtClean="0"/>
              <a:t>9</a:t>
            </a:fld>
            <a:endParaRPr lang="en-US"/>
          </a:p>
        </p:txBody>
      </p:sp>
    </p:spTree>
    <p:extLst>
      <p:ext uri="{BB962C8B-B14F-4D97-AF65-F5344CB8AC3E}">
        <p14:creationId xmlns:p14="http://schemas.microsoft.com/office/powerpoint/2010/main" val="340794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Lease is originally used in distributed systems for managing cache consistency. Before the client </a:t>
            </a:r>
            <a:r>
              <a:rPr lang="en-US" b="1" dirty="0"/>
              <a:t>accesses</a:t>
            </a:r>
            <a:r>
              <a:rPr lang="en-US" dirty="0"/>
              <a:t> the datum, it needs to require a valid lease first. </a:t>
            </a:r>
          </a:p>
        </p:txBody>
      </p:sp>
      <p:sp>
        <p:nvSpPr>
          <p:cNvPr id="4" name="Slide Number Placeholder 3"/>
          <p:cNvSpPr>
            <a:spLocks noGrp="1"/>
          </p:cNvSpPr>
          <p:nvPr>
            <p:ph type="sldNum" sz="quarter" idx="10"/>
          </p:nvPr>
        </p:nvSpPr>
        <p:spPr/>
        <p:txBody>
          <a:bodyPr/>
          <a:lstStyle/>
          <a:p>
            <a:fld id="{42C550AC-FF7F-EB44-941C-02B0C63F0790}" type="slidenum">
              <a:rPr lang="en-US" smtClean="0"/>
              <a:t>10</a:t>
            </a:fld>
            <a:endParaRPr lang="en-US"/>
          </a:p>
        </p:txBody>
      </p:sp>
    </p:spTree>
    <p:extLst>
      <p:ext uri="{BB962C8B-B14F-4D97-AF65-F5344CB8AC3E}">
        <p14:creationId xmlns:p14="http://schemas.microsoft.com/office/powerpoint/2010/main" val="296953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long as the client has a valid lease, it can directly </a:t>
            </a:r>
            <a:r>
              <a:rPr lang="en-US" b="1" dirty="0"/>
              <a:t>access</a:t>
            </a:r>
            <a:r>
              <a:rPr lang="en-US" dirty="0"/>
              <a:t> the datum. But each lease has a term. If the lease reaches a term without being renewed, it will be expired and the client can no longer access the data without requesting to renew the lease.</a:t>
            </a:r>
          </a:p>
        </p:txBody>
      </p:sp>
      <p:sp>
        <p:nvSpPr>
          <p:cNvPr id="4" name="Slide Number Placeholder 3"/>
          <p:cNvSpPr>
            <a:spLocks noGrp="1"/>
          </p:cNvSpPr>
          <p:nvPr>
            <p:ph type="sldNum" sz="quarter" idx="10"/>
          </p:nvPr>
        </p:nvSpPr>
        <p:spPr/>
        <p:txBody>
          <a:bodyPr/>
          <a:lstStyle/>
          <a:p>
            <a:fld id="{42C550AC-FF7F-EB44-941C-02B0C63F0790}" type="slidenum">
              <a:rPr lang="en-US" smtClean="0"/>
              <a:t>11</a:t>
            </a:fld>
            <a:endParaRPr lang="en-US"/>
          </a:p>
        </p:txBody>
      </p:sp>
    </p:spTree>
    <p:extLst>
      <p:ext uri="{BB962C8B-B14F-4D97-AF65-F5344CB8AC3E}">
        <p14:creationId xmlns:p14="http://schemas.microsoft.com/office/powerpoint/2010/main" val="157523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think the lease abstraction is useful in our problem domain. The lease can tolerate sloppy resource usage. Because by default, the lease will be expire at the end of lease term unless it is renewed.  If we introduce the lease to the mobile system, now the app is client and the OS is sever. When the app accesses a resource, it needs to first request a valid lease from the OS.  </a:t>
            </a:r>
            <a:r>
              <a:rPr lang="en-US" b="1" dirty="0"/>
              <a:t>At a high level, </a:t>
            </a:r>
            <a:r>
              <a:rPr lang="en-US" dirty="0"/>
              <a:t>this is straightforward.  But in order to use lease for reducing energy waste, we need to make some changes. </a:t>
            </a:r>
          </a:p>
        </p:txBody>
      </p:sp>
      <p:sp>
        <p:nvSpPr>
          <p:cNvPr id="4" name="Slide Number Placeholder 3"/>
          <p:cNvSpPr>
            <a:spLocks noGrp="1"/>
          </p:cNvSpPr>
          <p:nvPr>
            <p:ph type="sldNum" sz="quarter" idx="10"/>
          </p:nvPr>
        </p:nvSpPr>
        <p:spPr/>
        <p:txBody>
          <a:bodyPr/>
          <a:lstStyle/>
          <a:p>
            <a:fld id="{42C550AC-FF7F-EB44-941C-02B0C63F0790}" type="slidenum">
              <a:rPr lang="en-US" smtClean="0"/>
              <a:t>12</a:t>
            </a:fld>
            <a:endParaRPr lang="en-US"/>
          </a:p>
        </p:txBody>
      </p:sp>
    </p:spTree>
    <p:extLst>
      <p:ext uri="{BB962C8B-B14F-4D97-AF65-F5344CB8AC3E}">
        <p14:creationId xmlns:p14="http://schemas.microsoft.com/office/powerpoint/2010/main" val="147623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Specifically, we introduce a deferred state that slows down inefficient app executions.  If a lease expires and </a:t>
            </a:r>
            <a:r>
              <a:rPr lang="en-US" sz="1200">
                <a:latin typeface="+mn-lt"/>
              </a:rPr>
              <a:t>the app misbehaves in the past lease term</a:t>
            </a:r>
            <a:r>
              <a:rPr lang="en-US"/>
              <a:t>, the lease will transit into deferred state. In the deferred state, the resource associated with the lease is temporarily </a:t>
            </a:r>
            <a:r>
              <a:rPr lang="en-US" b="1"/>
              <a:t>revoked</a:t>
            </a:r>
            <a:r>
              <a:rPr lang="en-US"/>
              <a:t>. The deferred state has a delay interval.  After the delay interval, the resource is restored and the lease transits to active states again.</a:t>
            </a:r>
          </a:p>
        </p:txBody>
      </p:sp>
      <p:sp>
        <p:nvSpPr>
          <p:cNvPr id="4" name="Slide Number Placeholder 3"/>
          <p:cNvSpPr>
            <a:spLocks noGrp="1"/>
          </p:cNvSpPr>
          <p:nvPr>
            <p:ph type="sldNum" sz="quarter" idx="10"/>
          </p:nvPr>
        </p:nvSpPr>
        <p:spPr/>
        <p:txBody>
          <a:bodyPr/>
          <a:lstStyle/>
          <a:p>
            <a:fld id="{42C550AC-FF7F-EB44-941C-02B0C63F0790}" type="slidenum">
              <a:rPr lang="en-US" smtClean="0"/>
              <a:t>13</a:t>
            </a:fld>
            <a:endParaRPr lang="en-US"/>
          </a:p>
        </p:txBody>
      </p:sp>
    </p:spTree>
    <p:extLst>
      <p:ext uri="{BB962C8B-B14F-4D97-AF65-F5344CB8AC3E}">
        <p14:creationId xmlns:p14="http://schemas.microsoft.com/office/powerpoint/2010/main" val="220800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will use a real world example, K-9 mail to show how lease reduces app energy waste. K-9 </a:t>
            </a:r>
            <a:r>
              <a:rPr lang="en-US" b="1" dirty="0"/>
              <a:t>mail</a:t>
            </a:r>
            <a:r>
              <a:rPr lang="en-US" dirty="0"/>
              <a:t> acquires a </a:t>
            </a:r>
            <a:r>
              <a:rPr lang="en-US" dirty="0" err="1"/>
              <a:t>wakelock</a:t>
            </a:r>
            <a:r>
              <a:rPr lang="en-US" dirty="0"/>
              <a:t> before building a </a:t>
            </a:r>
            <a:r>
              <a:rPr lang="en-US" dirty="0" err="1"/>
              <a:t>connectioN</a:t>
            </a:r>
            <a:r>
              <a:rPr lang="en-US" dirty="0"/>
              <a:t> to its server. </a:t>
            </a:r>
            <a:r>
              <a:rPr lang="en-US" sz="1200" b="0" i="0" kern="1200" dirty="0">
                <a:solidFill>
                  <a:schemeClr val="tx1"/>
                </a:solidFill>
                <a:effectLst/>
                <a:latin typeface="+mn-lt"/>
                <a:ea typeface="+mn-ea"/>
                <a:cs typeface="+mn-cs"/>
              </a:rPr>
              <a:t>By holding a </a:t>
            </a:r>
            <a:r>
              <a:rPr lang="en-US" sz="1200" b="0" i="0" kern="1200" dirty="0" err="1">
                <a:solidFill>
                  <a:schemeClr val="tx1"/>
                </a:solidFill>
                <a:effectLst/>
                <a:latin typeface="+mn-lt"/>
                <a:ea typeface="+mn-ea"/>
                <a:cs typeface="+mn-cs"/>
              </a:rPr>
              <a:t>wakelock</a:t>
            </a:r>
            <a:r>
              <a:rPr lang="en-US" sz="1200" b="0" i="0" kern="1200" dirty="0">
                <a:solidFill>
                  <a:schemeClr val="tx1"/>
                </a:solidFill>
                <a:effectLst/>
                <a:latin typeface="+mn-lt"/>
                <a:ea typeface="+mn-ea"/>
                <a:cs typeface="+mn-cs"/>
              </a:rPr>
              <a:t>, the app ensures that it won’t be interrupted when connecting with the server. </a:t>
            </a:r>
          </a:p>
          <a:p>
            <a:r>
              <a:rPr lang="en-US" sz="1200" b="0" i="0" kern="1200" dirty="0">
                <a:solidFill>
                  <a:schemeClr val="tx1"/>
                </a:solidFill>
                <a:effectLst/>
                <a:latin typeface="+mn-lt"/>
                <a:ea typeface="+mn-ea"/>
                <a:cs typeface="+mn-cs"/>
              </a:rPr>
              <a:t>  When the app requires a </a:t>
            </a:r>
            <a:r>
              <a:rPr lang="en-US" sz="1200" b="0" i="0" kern="1200" dirty="0" err="1">
                <a:solidFill>
                  <a:schemeClr val="tx1"/>
                </a:solidFill>
                <a:effectLst/>
                <a:latin typeface="+mn-lt"/>
                <a:ea typeface="+mn-ea"/>
                <a:cs typeface="+mn-cs"/>
              </a:rPr>
              <a:t>wakelock</a:t>
            </a:r>
            <a:r>
              <a:rPr lang="en-US" sz="1200" b="0" i="0" kern="1200" dirty="0">
                <a:solidFill>
                  <a:schemeClr val="tx1"/>
                </a:solidFill>
                <a:effectLst/>
                <a:latin typeface="+mn-lt"/>
                <a:ea typeface="+mn-ea"/>
                <a:cs typeface="+mn-cs"/>
              </a:rPr>
              <a:t>, a new lease is created in the background. </a:t>
            </a:r>
            <a:r>
              <a:rPr lang="en-US" dirty="0"/>
              <a:t>In the normal scenario, k-9 mail works </a:t>
            </a:r>
            <a:r>
              <a:rPr lang="en-US" sz="2400" kern="1200" dirty="0">
                <a:solidFill>
                  <a:prstClr val="black"/>
                </a:solidFill>
                <a:latin typeface="Courier"/>
                <a:ea typeface="等线" panose="02010600030101010101" pitchFamily="2" charset="-122"/>
              </a:rPr>
              <a:t>well and</a:t>
            </a:r>
            <a:r>
              <a:rPr lang="en-US" dirty="0"/>
              <a:t> the lease will be transparently renewed in the background. However, </a:t>
            </a:r>
            <a:r>
              <a:rPr lang="en-US" dirty="0">
                <a:highlight>
                  <a:srgbClr val="FFFF00"/>
                </a:highlight>
              </a:rPr>
              <a:t>if there is some network issue, K-9 mail will be stuck in a loop of exceptions and prevent the </a:t>
            </a:r>
            <a:r>
              <a:rPr lang="en-US" dirty="0" err="1">
                <a:highlight>
                  <a:srgbClr val="FFFF00"/>
                </a:highlight>
              </a:rPr>
              <a:t>wakelock</a:t>
            </a:r>
            <a:r>
              <a:rPr lang="en-US" dirty="0">
                <a:highlight>
                  <a:srgbClr val="FFFF00"/>
                </a:highlight>
              </a:rPr>
              <a:t> from being released. As a result, the app consumes lots of energy with little contribution to the app functionality since the users can’t send or receive any email. The lease can slow down this inefficient app execution by introducing a new deferred state. Since the K-9 mail misbehaves when the network is disconnected, the lease will transit to the deferred state. The deferred state temporarily revokes the </a:t>
            </a:r>
            <a:r>
              <a:rPr lang="en-US" dirty="0" err="1">
                <a:highlight>
                  <a:srgbClr val="FFFF00"/>
                </a:highlight>
              </a:rPr>
              <a:t>wakelock</a:t>
            </a:r>
            <a:r>
              <a:rPr lang="en-US" dirty="0">
                <a:highlight>
                  <a:srgbClr val="FFFF00"/>
                </a:highlight>
              </a:rPr>
              <a:t> and thus allows the device </a:t>
            </a:r>
            <a:r>
              <a:rPr lang="en-US" b="1" dirty="0">
                <a:highlight>
                  <a:srgbClr val="FFFF00"/>
                </a:highlight>
              </a:rPr>
              <a:t>enter</a:t>
            </a:r>
            <a:r>
              <a:rPr lang="en-US" dirty="0">
                <a:highlight>
                  <a:srgbClr val="FFFF00"/>
                </a:highlight>
              </a:rPr>
              <a:t> a lower power state.  In the low power state, the execution of K-9 mail is automatically slowed down by the system and thus saves the energy.  Each deferred state is followed by a short active state to probe whether the app returns to normal behavior or not.  If the short active state captures a good app behavior, it will grant a longer active lease term. Then, the app can keep working.</a:t>
            </a:r>
          </a:p>
          <a:p>
            <a:endParaRPr lang="en-US" dirty="0">
              <a:highlight>
                <a:srgbClr val="FFFF00"/>
              </a:highlight>
            </a:endParaRPr>
          </a:p>
          <a:p>
            <a:endParaRPr lang="en-US" dirty="0">
              <a:highlight>
                <a:srgbClr val="FFFF00"/>
              </a:highlight>
            </a:endParaRPr>
          </a:p>
          <a:p>
            <a:r>
              <a:rPr lang="en-US" strike="sngStrike" dirty="0" err="1">
                <a:highlight>
                  <a:srgbClr val="FFFF00"/>
                </a:highlight>
              </a:rPr>
              <a:t>Wakelock</a:t>
            </a:r>
            <a:r>
              <a:rPr lang="en-US" strike="sngStrike" dirty="0">
                <a:highlight>
                  <a:srgbClr val="FFFF00"/>
                </a:highlight>
              </a:rPr>
              <a:t> is a </a:t>
            </a:r>
            <a:r>
              <a:rPr lang="en-US" sz="1200" b="0" i="0" strike="sngStrike" kern="1200" dirty="0">
                <a:solidFill>
                  <a:schemeClr val="tx1"/>
                </a:solidFill>
                <a:effectLst/>
                <a:highlight>
                  <a:srgbClr val="FFFF00"/>
                </a:highlight>
                <a:latin typeface="+mn-lt"/>
                <a:ea typeface="+mn-ea"/>
                <a:cs typeface="+mn-cs"/>
              </a:rPr>
              <a:t>system resource to allow apps to control the CPU power state. </a:t>
            </a:r>
            <a:endParaRPr lang="en-US" strike="sngStrike" dirty="0">
              <a:highlight>
                <a:srgbClr val="FFFF00"/>
              </a:highlight>
            </a:endParaRPr>
          </a:p>
        </p:txBody>
      </p:sp>
      <p:sp>
        <p:nvSpPr>
          <p:cNvPr id="4" name="Slide Number Placeholder 3"/>
          <p:cNvSpPr>
            <a:spLocks noGrp="1"/>
          </p:cNvSpPr>
          <p:nvPr>
            <p:ph type="sldNum" sz="quarter" idx="10"/>
          </p:nvPr>
        </p:nvSpPr>
        <p:spPr/>
        <p:txBody>
          <a:bodyPr/>
          <a:lstStyle/>
          <a:p>
            <a:fld id="{42C550AC-FF7F-EB44-941C-02B0C63F0790}" type="slidenum">
              <a:rPr lang="en-US" smtClean="0"/>
              <a:t>14</a:t>
            </a:fld>
            <a:endParaRPr lang="en-US"/>
          </a:p>
        </p:txBody>
      </p:sp>
    </p:spTree>
    <p:extLst>
      <p:ext uri="{BB962C8B-B14F-4D97-AF65-F5344CB8AC3E}">
        <p14:creationId xmlns:p14="http://schemas.microsoft.com/office/powerpoint/2010/main" val="299246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with the new lease abstraction, the most important thing is how to make lease decision at the end of each term</a:t>
            </a:r>
          </a:p>
        </p:txBody>
      </p:sp>
      <p:sp>
        <p:nvSpPr>
          <p:cNvPr id="4" name="Slide Number Placeholder 3"/>
          <p:cNvSpPr>
            <a:spLocks noGrp="1"/>
          </p:cNvSpPr>
          <p:nvPr>
            <p:ph type="sldNum" sz="quarter" idx="10"/>
          </p:nvPr>
        </p:nvSpPr>
        <p:spPr/>
        <p:txBody>
          <a:bodyPr/>
          <a:lstStyle/>
          <a:p>
            <a:fld id="{42C550AC-FF7F-EB44-941C-02B0C63F0790}" type="slidenum">
              <a:rPr lang="en-US" smtClean="0"/>
              <a:t>15</a:t>
            </a:fld>
            <a:endParaRPr lang="en-US"/>
          </a:p>
        </p:txBody>
      </p:sp>
    </p:spTree>
    <p:extLst>
      <p:ext uri="{BB962C8B-B14F-4D97-AF65-F5344CB8AC3E}">
        <p14:creationId xmlns:p14="http://schemas.microsoft.com/office/powerpoint/2010/main" val="2964209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following section, I will show some observations about the energy misbehavior that motivate our lease decision policy.</a:t>
            </a:r>
          </a:p>
          <a:p>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16</a:t>
            </a:fld>
            <a:endParaRPr lang="en-US"/>
          </a:p>
        </p:txBody>
      </p:sp>
    </p:spTree>
    <p:extLst>
      <p:ext uri="{BB962C8B-B14F-4D97-AF65-F5344CB8AC3E}">
        <p14:creationId xmlns:p14="http://schemas.microsoft.com/office/powerpoint/2010/main" val="279033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correctly identify app energy misbehavior, it is useful to first understand how buggy apps behave at runtime. We test several buggy apps on a set of different mobile devices, which represent low-end to high-end smartphones. The software ecosystems are also different. The lowest end phone is heavily used while the highest end phone is lightly used.</a:t>
            </a:r>
          </a:p>
        </p:txBody>
      </p:sp>
      <p:sp>
        <p:nvSpPr>
          <p:cNvPr id="4" name="Slide Number Placeholder 3"/>
          <p:cNvSpPr>
            <a:spLocks noGrp="1"/>
          </p:cNvSpPr>
          <p:nvPr>
            <p:ph type="sldNum" sz="quarter" idx="10"/>
          </p:nvPr>
        </p:nvSpPr>
        <p:spPr/>
        <p:txBody>
          <a:bodyPr/>
          <a:lstStyle/>
          <a:p>
            <a:fld id="{42C550AC-FF7F-EB44-941C-02B0C63F0790}" type="slidenum">
              <a:rPr lang="en-US" smtClean="0"/>
              <a:t>17</a:t>
            </a:fld>
            <a:endParaRPr lang="en-US"/>
          </a:p>
        </p:txBody>
      </p:sp>
    </p:spTree>
    <p:extLst>
      <p:ext uri="{BB962C8B-B14F-4D97-AF65-F5344CB8AC3E}">
        <p14:creationId xmlns:p14="http://schemas.microsoft.com/office/powerpoint/2010/main" val="274410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buggy app is an weather app called </a:t>
            </a:r>
            <a:r>
              <a:rPr lang="en-US" err="1"/>
              <a:t>BetterWeather</a:t>
            </a:r>
            <a:r>
              <a:rPr lang="en-US"/>
              <a:t>. In one version of the </a:t>
            </a:r>
            <a:r>
              <a:rPr lang="en-US" err="1"/>
              <a:t>BetterWeather</a:t>
            </a:r>
            <a:r>
              <a:rPr lang="en-US"/>
              <a:t>, it keeps searching for GPS in an environment with poor GPS signals. We find that the app has a very high GPS request time. But since the device is in an poor GPS environment, all the requests actually failed. </a:t>
            </a:r>
          </a:p>
        </p:txBody>
      </p:sp>
      <p:sp>
        <p:nvSpPr>
          <p:cNvPr id="4" name="Slide Number Placeholder 3"/>
          <p:cNvSpPr>
            <a:spLocks noGrp="1"/>
          </p:cNvSpPr>
          <p:nvPr>
            <p:ph type="sldNum" sz="quarter" idx="10"/>
          </p:nvPr>
        </p:nvSpPr>
        <p:spPr/>
        <p:txBody>
          <a:bodyPr/>
          <a:lstStyle/>
          <a:p>
            <a:fld id="{42C550AC-FF7F-EB44-941C-02B0C63F0790}" type="slidenum">
              <a:rPr lang="en-US" smtClean="0"/>
              <a:t>18</a:t>
            </a:fld>
            <a:endParaRPr lang="en-US"/>
          </a:p>
        </p:txBody>
      </p:sp>
    </p:spTree>
    <p:extLst>
      <p:ext uri="{BB962C8B-B14F-4D97-AF65-F5344CB8AC3E}">
        <p14:creationId xmlns:p14="http://schemas.microsoft.com/office/powerpoint/2010/main" val="116405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I think everyone in this room would agree that mobile systems are constrained by energy. To address this challenge, there have been two decades of works that design new mechanisms to save system energy usage, typically with the assumption that the applications are cooperative. But today most applications running in the ecosystem are from many third-party developers. Now, all these developers share the </a:t>
            </a:r>
            <a:r>
              <a:rPr lang="en-US" sz="1200" b="1" i="0" u="none" strike="noStrike" kern="1200">
                <a:solidFill>
                  <a:schemeClr val="tx1"/>
                </a:solidFill>
                <a:effectLst/>
                <a:latin typeface="+mn-lt"/>
                <a:ea typeface="+mn-ea"/>
                <a:cs typeface="+mn-cs"/>
              </a:rPr>
              <a:t>burden</a:t>
            </a:r>
            <a:r>
              <a:rPr lang="en-US" sz="1200" b="0" i="0" u="none" strike="noStrike" kern="1200">
                <a:solidFill>
                  <a:schemeClr val="tx1"/>
                </a:solidFill>
                <a:effectLst/>
                <a:latin typeface="+mn-lt"/>
                <a:ea typeface="+mn-ea"/>
                <a:cs typeface="+mn-cs"/>
              </a:rPr>
              <a:t> of writing energy-efficient apps.</a:t>
            </a:r>
          </a:p>
        </p:txBody>
      </p:sp>
      <p:sp>
        <p:nvSpPr>
          <p:cNvPr id="4" name="Slide Number Placeholder 3"/>
          <p:cNvSpPr>
            <a:spLocks noGrp="1"/>
          </p:cNvSpPr>
          <p:nvPr>
            <p:ph type="sldNum" sz="quarter" idx="10"/>
          </p:nvPr>
        </p:nvSpPr>
        <p:spPr/>
        <p:txBody>
          <a:bodyPr/>
          <a:lstStyle/>
          <a:p>
            <a:fld id="{42C550AC-FF7F-EB44-941C-02B0C63F0790}" type="slidenum">
              <a:rPr lang="en-US" smtClean="0"/>
              <a:t>1</a:t>
            </a:fld>
            <a:endParaRPr lang="en-US"/>
          </a:p>
        </p:txBody>
      </p:sp>
    </p:spTree>
    <p:extLst>
      <p:ext uri="{BB962C8B-B14F-4D97-AF65-F5344CB8AC3E}">
        <p14:creationId xmlns:p14="http://schemas.microsoft.com/office/powerpoint/2010/main" val="291816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then reproduce the same buggy app on different devices. Interestingly, we found that for the same energy misbehavior, the request time actually varies a lot. This observation implies that absolute</a:t>
            </a:r>
            <a:r>
              <a:rPr lang="en-US" sz="1200" b="0">
                <a:solidFill>
                  <a:sysClr val="windowText" lastClr="000000"/>
                </a:solidFill>
              </a:rPr>
              <a:t> resource request time is not a good metric for energy misbehavior</a:t>
            </a:r>
            <a:r>
              <a:rPr lang="en-US"/>
              <a:t>. But if the absolute value is not reliable, what metrics should we use?</a:t>
            </a:r>
          </a:p>
        </p:txBody>
      </p:sp>
      <p:sp>
        <p:nvSpPr>
          <p:cNvPr id="4" name="Slide Number Placeholder 3"/>
          <p:cNvSpPr>
            <a:spLocks noGrp="1"/>
          </p:cNvSpPr>
          <p:nvPr>
            <p:ph type="sldNum" sz="quarter" idx="10"/>
          </p:nvPr>
        </p:nvSpPr>
        <p:spPr/>
        <p:txBody>
          <a:bodyPr/>
          <a:lstStyle/>
          <a:p>
            <a:fld id="{42C550AC-FF7F-EB44-941C-02B0C63F0790}" type="slidenum">
              <a:rPr lang="en-US" smtClean="0"/>
              <a:t>19</a:t>
            </a:fld>
            <a:endParaRPr lang="en-US"/>
          </a:p>
        </p:txBody>
      </p:sp>
    </p:spTree>
    <p:extLst>
      <p:ext uri="{BB962C8B-B14F-4D97-AF65-F5344CB8AC3E}">
        <p14:creationId xmlns:p14="http://schemas.microsoft.com/office/powerpoint/2010/main" val="1325465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answer this question in the second example, </a:t>
            </a:r>
            <a:r>
              <a:rPr lang="en-US" err="1"/>
              <a:t>Kontalk</a:t>
            </a:r>
            <a:r>
              <a:rPr lang="en-US"/>
              <a:t>. In one version of the </a:t>
            </a:r>
            <a:r>
              <a:rPr lang="en-US" err="1"/>
              <a:t>kontalk</a:t>
            </a:r>
            <a:r>
              <a:rPr lang="en-US"/>
              <a:t>, it forces CPU to stay active for a long time and causes battery drain. We find that the </a:t>
            </a:r>
            <a:r>
              <a:rPr lang="en-US" err="1"/>
              <a:t>Kontalk</a:t>
            </a:r>
            <a:r>
              <a:rPr lang="en-US"/>
              <a:t> have a very high </a:t>
            </a:r>
            <a:r>
              <a:rPr lang="en-US" err="1"/>
              <a:t>wakelock</a:t>
            </a:r>
            <a:r>
              <a:rPr lang="en-US"/>
              <a:t> holding time during its execution but since the app doesn’t do anything, resource utilization is very low .</a:t>
            </a:r>
          </a:p>
        </p:txBody>
      </p:sp>
      <p:sp>
        <p:nvSpPr>
          <p:cNvPr id="4" name="Slide Number Placeholder 3"/>
          <p:cNvSpPr>
            <a:spLocks noGrp="1"/>
          </p:cNvSpPr>
          <p:nvPr>
            <p:ph type="sldNum" sz="quarter" idx="10"/>
          </p:nvPr>
        </p:nvSpPr>
        <p:spPr/>
        <p:txBody>
          <a:bodyPr/>
          <a:lstStyle/>
          <a:p>
            <a:fld id="{42C550AC-FF7F-EB44-941C-02B0C63F0790}" type="slidenum">
              <a:rPr lang="en-US" smtClean="0"/>
              <a:t>20</a:t>
            </a:fld>
            <a:endParaRPr lang="en-US"/>
          </a:p>
        </p:txBody>
      </p:sp>
    </p:spTree>
    <p:extLst>
      <p:ext uri="{BB962C8B-B14F-4D97-AF65-F5344CB8AC3E}">
        <p14:creationId xmlns:p14="http://schemas.microsoft.com/office/powerpoint/2010/main" val="751798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measure </a:t>
            </a:r>
            <a:r>
              <a:rPr lang="en-US" err="1"/>
              <a:t>Kontalk</a:t>
            </a:r>
            <a:r>
              <a:rPr lang="en-US"/>
              <a:t> on different phones and this low resource utilization is consistent among all the devices. From this observations, it suggests that low utilization ratio can be an potential indicator for misbehavior. But that’s not always reliable. </a:t>
            </a:r>
          </a:p>
        </p:txBody>
      </p:sp>
      <p:sp>
        <p:nvSpPr>
          <p:cNvPr id="4" name="Slide Number Placeholder 3"/>
          <p:cNvSpPr>
            <a:spLocks noGrp="1"/>
          </p:cNvSpPr>
          <p:nvPr>
            <p:ph type="sldNum" sz="quarter" idx="10"/>
          </p:nvPr>
        </p:nvSpPr>
        <p:spPr/>
        <p:txBody>
          <a:bodyPr/>
          <a:lstStyle/>
          <a:p>
            <a:fld id="{42C550AC-FF7F-EB44-941C-02B0C63F0790}" type="slidenum">
              <a:rPr lang="en-US" smtClean="0"/>
              <a:t>21</a:t>
            </a:fld>
            <a:endParaRPr lang="en-US"/>
          </a:p>
        </p:txBody>
      </p:sp>
    </p:spTree>
    <p:extLst>
      <p:ext uri="{BB962C8B-B14F-4D97-AF65-F5344CB8AC3E}">
        <p14:creationId xmlns:p14="http://schemas.microsoft.com/office/powerpoint/2010/main" val="790233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previous K-9 mail example. It in fact has a very high resource utilization ratio. But the utilized resource contributes little to the app functionality. This observation suggests that besides the utilization, the utility is also important.  </a:t>
            </a:r>
          </a:p>
        </p:txBody>
      </p:sp>
      <p:sp>
        <p:nvSpPr>
          <p:cNvPr id="4" name="Slide Number Placeholder 3"/>
          <p:cNvSpPr>
            <a:spLocks noGrp="1"/>
          </p:cNvSpPr>
          <p:nvPr>
            <p:ph type="sldNum" sz="quarter" idx="10"/>
          </p:nvPr>
        </p:nvSpPr>
        <p:spPr/>
        <p:txBody>
          <a:bodyPr/>
          <a:lstStyle/>
          <a:p>
            <a:fld id="{42C550AC-FF7F-EB44-941C-02B0C63F0790}" type="slidenum">
              <a:rPr lang="en-US" smtClean="0"/>
              <a:t>22</a:t>
            </a:fld>
            <a:endParaRPr lang="en-US"/>
          </a:p>
        </p:txBody>
      </p:sp>
    </p:spTree>
    <p:extLst>
      <p:ext uri="{BB962C8B-B14F-4D97-AF65-F5344CB8AC3E}">
        <p14:creationId xmlns:p14="http://schemas.microsoft.com/office/powerpoint/2010/main" val="3065362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then break down energy misbehavior into four classes based on the current resource usage </a:t>
            </a:r>
            <a:r>
              <a:rPr lang="en-US" b="1"/>
              <a:t>model</a:t>
            </a:r>
            <a:r>
              <a:rPr lang="en-US"/>
              <a:t>, ask-use-release. This model makes three assumptions: first, the app can get the resource in a short time. Second, the app uses the resource to do useful work. Third, the resource is released in time. However, in practice, all of these three assumptions can be error-prone that lead to different energy misbehavior. First, the request might not be </a:t>
            </a:r>
            <a:r>
              <a:rPr lang="en-US" sz="1200" b="0" kern="1200">
                <a:latin typeface="+mn-lt"/>
                <a:ea typeface="+mn-ea"/>
                <a:cs typeface="+mn-cs"/>
              </a:rPr>
              <a:t>available</a:t>
            </a:r>
            <a:r>
              <a:rPr lang="en-US" sz="1200" b="0"/>
              <a:t> for </a:t>
            </a:r>
            <a:r>
              <a:rPr lang="en-US" sz="1200" b="0" kern="1200">
                <a:latin typeface="+mn-lt"/>
                <a:ea typeface="+mn-ea"/>
                <a:cs typeface="+mn-cs"/>
              </a:rPr>
              <a:t>a </a:t>
            </a:r>
            <a:r>
              <a:rPr lang="en-US" sz="1200" b="0" kern="1200">
                <a:solidFill>
                  <a:srgbClr val="C00000"/>
                </a:solidFill>
                <a:latin typeface="+mn-lt"/>
                <a:ea typeface="+mn-ea"/>
                <a:cs typeface="+mn-cs"/>
              </a:rPr>
              <a:t>long</a:t>
            </a:r>
            <a:r>
              <a:rPr lang="en-US" sz="1200" b="0" kern="1200">
                <a:latin typeface="+mn-lt"/>
                <a:ea typeface="+mn-ea"/>
                <a:cs typeface="+mn-cs"/>
              </a:rPr>
              <a:t> time</a:t>
            </a:r>
            <a:r>
              <a:rPr lang="en-US"/>
              <a:t>, which causes the frequent-ask-behavior. Second, the app might use the resource to do some work that is not desired by the user, which causes the low-utility-behavior or the app might not do any work, which causes long-holding-behavior. Third, the app might keep using the resource for a very long time, which causes the excessive-use-behavior. </a:t>
            </a:r>
          </a:p>
          <a:p>
            <a:endParaRPr lang="en-US"/>
          </a:p>
          <a:p>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23</a:t>
            </a:fld>
            <a:endParaRPr lang="en-US"/>
          </a:p>
        </p:txBody>
      </p:sp>
    </p:spTree>
    <p:extLst>
      <p:ext uri="{BB962C8B-B14F-4D97-AF65-F5344CB8AC3E}">
        <p14:creationId xmlns:p14="http://schemas.microsoft.com/office/powerpoint/2010/main" val="1961023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 then study 109 real world misbehavior cases and find that although 31% cases are EUB, most of them are caused by software settings, which are highly related to user preference. This makes it hard to distinguish the EUB with the normal behavior. On the other hand, FAB,LHB and LUB are most caused by clearly defect and occupy 58% of the total cases. Thus, we decide to target these three types.</a:t>
            </a:r>
          </a:p>
        </p:txBody>
      </p:sp>
      <p:sp>
        <p:nvSpPr>
          <p:cNvPr id="4" name="Slide Number Placeholder 3"/>
          <p:cNvSpPr>
            <a:spLocks noGrp="1"/>
          </p:cNvSpPr>
          <p:nvPr>
            <p:ph type="sldNum" sz="quarter" idx="10"/>
          </p:nvPr>
        </p:nvSpPr>
        <p:spPr/>
        <p:txBody>
          <a:bodyPr/>
          <a:lstStyle/>
          <a:p>
            <a:fld id="{42C550AC-FF7F-EB44-941C-02B0C63F0790}" type="slidenum">
              <a:rPr lang="en-US" smtClean="0"/>
              <a:t>24</a:t>
            </a:fld>
            <a:endParaRPr lang="en-US"/>
          </a:p>
        </p:txBody>
      </p:sp>
    </p:spTree>
    <p:extLst>
      <p:ext uri="{BB962C8B-B14F-4D97-AF65-F5344CB8AC3E}">
        <p14:creationId xmlns:p14="http://schemas.microsoft.com/office/powerpoint/2010/main" val="2858446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the previous study, we identify a set of indicators for each misbehavior types. For example, for the FAB, this success ratio is the unique indicator. Then we just need to collect corresponding metrics for each mobile resource such as GPS, </a:t>
            </a:r>
            <a:r>
              <a:rPr lang="en-US" err="1"/>
              <a:t>wakelock</a:t>
            </a:r>
            <a:r>
              <a:rPr lang="en-US"/>
              <a:t> at runtime. For the LUB, we use a normalized utility score from 0 – 100 to represent low to high utility.</a:t>
            </a:r>
          </a:p>
          <a:p>
            <a:endParaRPr lang="en-US"/>
          </a:p>
          <a:p>
            <a:r>
              <a:rPr lang="en-US" strike="sngStrike"/>
              <a:t>Similarly, we need to collect corresponding metrics for LHB. </a:t>
            </a:r>
          </a:p>
        </p:txBody>
      </p:sp>
      <p:sp>
        <p:nvSpPr>
          <p:cNvPr id="4" name="Slide Number Placeholder 3"/>
          <p:cNvSpPr>
            <a:spLocks noGrp="1"/>
          </p:cNvSpPr>
          <p:nvPr>
            <p:ph type="sldNum" sz="quarter" idx="10"/>
          </p:nvPr>
        </p:nvSpPr>
        <p:spPr/>
        <p:txBody>
          <a:bodyPr/>
          <a:lstStyle/>
          <a:p>
            <a:fld id="{42C550AC-FF7F-EB44-941C-02B0C63F0790}" type="slidenum">
              <a:rPr lang="en-US" smtClean="0"/>
              <a:t>25</a:t>
            </a:fld>
            <a:endParaRPr lang="en-US"/>
          </a:p>
        </p:txBody>
      </p:sp>
    </p:spTree>
    <p:extLst>
      <p:ext uri="{BB962C8B-B14F-4D97-AF65-F5344CB8AC3E}">
        <p14:creationId xmlns:p14="http://schemas.microsoft.com/office/powerpoint/2010/main" val="1664079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calculate the utility score, </a:t>
            </a:r>
            <a:r>
              <a:rPr lang="en-US" err="1"/>
              <a:t>LeaseOS</a:t>
            </a:r>
            <a:r>
              <a:rPr lang="en-US"/>
              <a:t> measures a set of positive and negative events during an app’s execution. The positive events include the number of UI update and user interaction. The negative events include the number of exceptions throwing by the app during its execution or the moving distance for GPS.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a:t>provide both generic and customizable interface. The generic utility metric is calculated based on</a:t>
            </a:r>
          </a:p>
        </p:txBody>
      </p:sp>
      <p:sp>
        <p:nvSpPr>
          <p:cNvPr id="4" name="Slide Number Placeholder 3"/>
          <p:cNvSpPr>
            <a:spLocks noGrp="1"/>
          </p:cNvSpPr>
          <p:nvPr>
            <p:ph type="sldNum" sz="quarter" idx="10"/>
          </p:nvPr>
        </p:nvSpPr>
        <p:spPr/>
        <p:txBody>
          <a:bodyPr/>
          <a:lstStyle/>
          <a:p>
            <a:fld id="{42C550AC-FF7F-EB44-941C-02B0C63F0790}" type="slidenum">
              <a:rPr lang="en-US" smtClean="0"/>
              <a:t>26</a:t>
            </a:fld>
            <a:endParaRPr lang="en-US"/>
          </a:p>
        </p:txBody>
      </p:sp>
    </p:spTree>
    <p:extLst>
      <p:ext uri="{BB962C8B-B14F-4D97-AF65-F5344CB8AC3E}">
        <p14:creationId xmlns:p14="http://schemas.microsoft.com/office/powerpoint/2010/main" val="4000740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However, utility is often app specific and thus the generic metric might not be accurate for some cases. So </a:t>
            </a:r>
            <a:r>
              <a:rPr lang="en-US" err="1"/>
              <a:t>LeaseOS</a:t>
            </a:r>
            <a:r>
              <a:rPr lang="en-US"/>
              <a:t> also provides an optional customizable interface for developers to write their own formula for calculating utility metric. For example, for an app that requires orientation to provide an icon for the users to control screen rotation, developer can write the formula as the times of user icon clicks divided by the time of icon appearance. And implement the </a:t>
            </a:r>
            <a:r>
              <a:rPr lang="en-US" err="1"/>
              <a:t>getScore</a:t>
            </a:r>
            <a:r>
              <a:rPr lang="en-US"/>
              <a:t> method in a utility counter interface to tell the </a:t>
            </a:r>
            <a:r>
              <a:rPr lang="en-US" err="1"/>
              <a:t>LeaseOS</a:t>
            </a:r>
            <a:r>
              <a:rPr lang="en-US"/>
              <a:t> how to calculate the utility for this app.</a:t>
            </a:r>
          </a:p>
          <a:p>
            <a:pPr algn="l"/>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27</a:t>
            </a:fld>
            <a:endParaRPr lang="en-US"/>
          </a:p>
        </p:txBody>
      </p:sp>
    </p:spTree>
    <p:extLst>
      <p:ext uri="{BB962C8B-B14F-4D97-AF65-F5344CB8AC3E}">
        <p14:creationId xmlns:p14="http://schemas.microsoft.com/office/powerpoint/2010/main" val="3445562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our system design</a:t>
            </a:r>
          </a:p>
        </p:txBody>
      </p:sp>
      <p:sp>
        <p:nvSpPr>
          <p:cNvPr id="4" name="Slide Number Placeholder 3"/>
          <p:cNvSpPr>
            <a:spLocks noGrp="1"/>
          </p:cNvSpPr>
          <p:nvPr>
            <p:ph type="sldNum" sz="quarter" idx="10"/>
          </p:nvPr>
        </p:nvSpPr>
        <p:spPr/>
        <p:txBody>
          <a:bodyPr/>
          <a:lstStyle/>
          <a:p>
            <a:fld id="{42C550AC-FF7F-EB44-941C-02B0C63F0790}" type="slidenum">
              <a:rPr lang="en-US" smtClean="0"/>
              <a:t>28</a:t>
            </a:fld>
            <a:endParaRPr lang="en-US"/>
          </a:p>
        </p:txBody>
      </p:sp>
    </p:spTree>
    <p:extLst>
      <p:ext uri="{BB962C8B-B14F-4D97-AF65-F5344CB8AC3E}">
        <p14:creationId xmlns:p14="http://schemas.microsoft.com/office/powerpoint/2010/main" val="122062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However, </a:t>
            </a:r>
            <a:r>
              <a:rPr lang="en-US" sz="1200" kern="1200">
                <a:solidFill>
                  <a:schemeClr val="bg1"/>
                </a:solidFill>
                <a:latin typeface="Quadon Regular"/>
                <a:ea typeface="+mn-ea"/>
                <a:cs typeface="Quadon Regular"/>
              </a:rPr>
              <a:t>energy-efficient programming </a:t>
            </a:r>
            <a:r>
              <a:rPr lang="en-US" sz="1200" b="0" i="0" u="none" strike="noStrike" kern="1200">
                <a:solidFill>
                  <a:schemeClr val="tx1"/>
                </a:solidFill>
                <a:effectLst/>
                <a:latin typeface="+mn-lt"/>
                <a:ea typeface="+mn-ea"/>
                <a:cs typeface="+mn-cs"/>
              </a:rPr>
              <a:t>is challenging for app developers. Unlike traditional programming, mobile </a:t>
            </a:r>
            <a:r>
              <a:rPr lang="en-US" altLang="zh-CN" sz="1200" b="0" i="0" u="none" strike="noStrike" kern="1200">
                <a:solidFill>
                  <a:schemeClr val="tx1"/>
                </a:solidFill>
                <a:effectLst/>
                <a:latin typeface="+mn-lt"/>
                <a:ea typeface="+mn-ea"/>
                <a:cs typeface="+mn-cs"/>
              </a:rPr>
              <a:t>apps</a:t>
            </a:r>
            <a:r>
              <a:rPr lang="en-US" sz="1200" b="0" i="0" u="none" strike="noStrike" kern="1200">
                <a:solidFill>
                  <a:schemeClr val="tx1"/>
                </a:solidFill>
                <a:effectLst/>
                <a:latin typeface="+mn-lt"/>
                <a:ea typeface="+mn-ea"/>
                <a:cs typeface="+mn-cs"/>
              </a:rPr>
              <a:t> need to handle frequent user interactions, environment condition changes and runtime changes. With diverse events occurring in the phone, reasoning about the code and testing the app is hard.</a:t>
            </a:r>
          </a:p>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C550AC-FF7F-EB44-941C-02B0C63F0790}" type="slidenum">
              <a:rPr lang="en-US" smtClean="0"/>
              <a:t>2</a:t>
            </a:fld>
            <a:endParaRPr lang="en-US"/>
          </a:p>
        </p:txBody>
      </p:sp>
    </p:spTree>
    <p:extLst>
      <p:ext uri="{BB962C8B-B14F-4D97-AF65-F5344CB8AC3E}">
        <p14:creationId xmlns:p14="http://schemas.microsoft.com/office/powerpoint/2010/main" val="280087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main requirements when designing </a:t>
            </a:r>
            <a:r>
              <a:rPr lang="en-US" dirty="0" err="1"/>
              <a:t>LeaseOS</a:t>
            </a:r>
            <a:r>
              <a:rPr lang="en-US" dirty="0"/>
              <a:t>. First, </a:t>
            </a:r>
            <a:r>
              <a:rPr lang="en-US" dirty="0" err="1"/>
              <a:t>LeaseOS</a:t>
            </a:r>
            <a:r>
              <a:rPr lang="en-US" dirty="0"/>
              <a:t> shouldn’t incur high latency overhead to apps.  Second, we shouldn’t require the developers to re-write their app</a:t>
            </a:r>
            <a:r>
              <a:rPr lang="en-US" sz="1200" kern="1200" dirty="0">
                <a:solidFill>
                  <a:schemeClr val="tx1"/>
                </a:solidFill>
                <a:latin typeface="+mn-lt"/>
                <a:ea typeface="+mn-ea"/>
                <a:cs typeface="+mn-cs"/>
              </a:rPr>
              <a:t>. To meet the two requirements, we design a few light-weight lease proxies. Each lease proxy manages one type of mobile resource, and is placed in side the OS subsystem managing that type of resource. When an app requests a resource, the lease proxy transparently makes lease requests on behalf of the app to the lease manager and gives the resource descriptor to the app. Since lease decisions are made separately by the lease manager, the lease proxies can quickly respond to app requests. For more details about our system design, please read our paper.</a:t>
            </a:r>
          </a:p>
          <a:p>
            <a:endParaRPr lang="en-US" sz="1200" kern="1200" dirty="0">
              <a:solidFill>
                <a:schemeClr val="tx1"/>
              </a:solidFill>
              <a:latin typeface="+mn-lt"/>
              <a:ea typeface="+mn-ea"/>
              <a:cs typeface="+mn-cs"/>
            </a:endParaRPr>
          </a:p>
          <a:p>
            <a:r>
              <a:rPr lang="en-US" strike="sngStrike" dirty="0"/>
              <a:t>because the mobile apps are latency sensitive, the </a:t>
            </a:r>
          </a:p>
          <a:p>
            <a:r>
              <a:rPr lang="en-US" sz="1200" strike="sngStrike" kern="1200" dirty="0">
                <a:solidFill>
                  <a:schemeClr val="tx1"/>
                </a:solidFill>
                <a:latin typeface="+mn-lt"/>
                <a:ea typeface="+mn-ea"/>
                <a:cs typeface="+mn-cs"/>
              </a:rPr>
              <a:t>, and thus hides from the applications</a:t>
            </a:r>
            <a:endParaRPr lang="en-US" strike="sngStrike" dirty="0"/>
          </a:p>
        </p:txBody>
      </p:sp>
      <p:sp>
        <p:nvSpPr>
          <p:cNvPr id="4" name="Slide Number Placeholder 3"/>
          <p:cNvSpPr>
            <a:spLocks noGrp="1"/>
          </p:cNvSpPr>
          <p:nvPr>
            <p:ph type="sldNum" sz="quarter" idx="10"/>
          </p:nvPr>
        </p:nvSpPr>
        <p:spPr/>
        <p:txBody>
          <a:bodyPr/>
          <a:lstStyle/>
          <a:p>
            <a:fld id="{42C550AC-FF7F-EB44-941C-02B0C63F0790}" type="slidenum">
              <a:rPr lang="en-US" smtClean="0"/>
              <a:t>29</a:t>
            </a:fld>
            <a:endParaRPr lang="en-US"/>
          </a:p>
        </p:txBody>
      </p:sp>
    </p:spTree>
    <p:extLst>
      <p:ext uri="{BB962C8B-B14F-4D97-AF65-F5344CB8AC3E}">
        <p14:creationId xmlns:p14="http://schemas.microsoft.com/office/powerpoint/2010/main" val="3325824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implement the </a:t>
            </a:r>
            <a:r>
              <a:rPr lang="en-US" err="1"/>
              <a:t>LeaseOS</a:t>
            </a:r>
            <a:r>
              <a:rPr lang="en-US"/>
              <a:t> on top of the Android 7.1.2. It supports 7 types of resource including </a:t>
            </a:r>
            <a:r>
              <a:rPr lang="en-US" err="1"/>
              <a:t>wakelock</a:t>
            </a:r>
            <a:r>
              <a:rPr lang="en-US"/>
              <a:t>, GPS, Sensor and etc.</a:t>
            </a:r>
          </a:p>
        </p:txBody>
      </p:sp>
      <p:sp>
        <p:nvSpPr>
          <p:cNvPr id="4" name="Slide Number Placeholder 3"/>
          <p:cNvSpPr>
            <a:spLocks noGrp="1"/>
          </p:cNvSpPr>
          <p:nvPr>
            <p:ph type="sldNum" sz="quarter" idx="10"/>
          </p:nvPr>
        </p:nvSpPr>
        <p:spPr/>
        <p:txBody>
          <a:bodyPr/>
          <a:lstStyle/>
          <a:p>
            <a:fld id="{42C550AC-FF7F-EB44-941C-02B0C63F0790}" type="slidenum">
              <a:rPr lang="en-US" smtClean="0"/>
              <a:t>30</a:t>
            </a:fld>
            <a:endParaRPr lang="en-US"/>
          </a:p>
        </p:txBody>
      </p:sp>
    </p:spTree>
    <p:extLst>
      <p:ext uri="{BB962C8B-B14F-4D97-AF65-F5344CB8AC3E}">
        <p14:creationId xmlns:p14="http://schemas.microsoft.com/office/powerpoint/2010/main" val="2753701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31</a:t>
            </a:fld>
            <a:endParaRPr lang="en-US"/>
          </a:p>
        </p:txBody>
      </p:sp>
    </p:spTree>
    <p:extLst>
      <p:ext uri="{BB962C8B-B14F-4D97-AF65-F5344CB8AC3E}">
        <p14:creationId xmlns:p14="http://schemas.microsoft.com/office/powerpoint/2010/main" val="1748279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evaluation,  we would like to answer three main questions. </a:t>
            </a:r>
          </a:p>
        </p:txBody>
      </p:sp>
      <p:sp>
        <p:nvSpPr>
          <p:cNvPr id="4" name="Slide Number Placeholder 3"/>
          <p:cNvSpPr>
            <a:spLocks noGrp="1"/>
          </p:cNvSpPr>
          <p:nvPr>
            <p:ph type="sldNum" sz="quarter" idx="10"/>
          </p:nvPr>
        </p:nvSpPr>
        <p:spPr/>
        <p:txBody>
          <a:bodyPr/>
          <a:lstStyle/>
          <a:p>
            <a:fld id="{42C550AC-FF7F-EB44-941C-02B0C63F0790}" type="slidenum">
              <a:rPr lang="en-US" smtClean="0"/>
              <a:t>32</a:t>
            </a:fld>
            <a:endParaRPr lang="en-US"/>
          </a:p>
        </p:txBody>
      </p:sp>
    </p:spTree>
    <p:extLst>
      <p:ext uri="{BB962C8B-B14F-4D97-AF65-F5344CB8AC3E}">
        <p14:creationId xmlns:p14="http://schemas.microsoft.com/office/powerpoint/2010/main" val="1637512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experiment set-up, we use google pixel XL phone as the main test device. We use the android build-in profiler and </a:t>
            </a:r>
            <a:r>
              <a:rPr lang="en-US" err="1"/>
              <a:t>Trepn</a:t>
            </a:r>
            <a:r>
              <a:rPr lang="en-US"/>
              <a:t> profiler to track the energy waste and latency. For measuring system wide energy consumption, we use Monsoon power monitor and a Nexus 5X phone as a substitute. We reproduce 20 real-world misbehavior cases as our test set.</a:t>
            </a:r>
          </a:p>
        </p:txBody>
      </p:sp>
      <p:sp>
        <p:nvSpPr>
          <p:cNvPr id="4" name="Slide Number Placeholder 3"/>
          <p:cNvSpPr>
            <a:spLocks noGrp="1"/>
          </p:cNvSpPr>
          <p:nvPr>
            <p:ph type="sldNum" sz="quarter" idx="10"/>
          </p:nvPr>
        </p:nvSpPr>
        <p:spPr/>
        <p:txBody>
          <a:bodyPr/>
          <a:lstStyle/>
          <a:p>
            <a:fld id="{42C550AC-FF7F-EB44-941C-02B0C63F0790}" type="slidenum">
              <a:rPr lang="en-US" smtClean="0"/>
              <a:t>33</a:t>
            </a:fld>
            <a:endParaRPr lang="en-US"/>
          </a:p>
        </p:txBody>
      </p:sp>
    </p:spTree>
    <p:extLst>
      <p:ext uri="{BB962C8B-B14F-4D97-AF65-F5344CB8AC3E}">
        <p14:creationId xmlns:p14="http://schemas.microsoft.com/office/powerpoint/2010/main" val="1905704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measure the energy waste </a:t>
            </a:r>
            <a:r>
              <a:rPr lang="en-US" b="1" dirty="0"/>
              <a:t>reduction</a:t>
            </a:r>
            <a:r>
              <a:rPr lang="en-US" dirty="0"/>
              <a:t> of </a:t>
            </a:r>
            <a:r>
              <a:rPr lang="en-US" dirty="0" err="1"/>
              <a:t>LeaseOS</a:t>
            </a:r>
            <a:r>
              <a:rPr lang="en-US" dirty="0"/>
              <a:t> on 20 apps. We </a:t>
            </a:r>
            <a:r>
              <a:rPr lang="en-US" b="1" dirty="0"/>
              <a:t>compare</a:t>
            </a:r>
            <a:r>
              <a:rPr lang="en-US" dirty="0"/>
              <a:t> </a:t>
            </a:r>
            <a:r>
              <a:rPr lang="en-US" dirty="0" err="1"/>
              <a:t>leaseOS</a:t>
            </a:r>
            <a:r>
              <a:rPr lang="en-US" dirty="0"/>
              <a:t> with Android Doze mode and </a:t>
            </a:r>
            <a:r>
              <a:rPr lang="en-US" dirty="0" err="1"/>
              <a:t>Defdroid</a:t>
            </a:r>
            <a:r>
              <a:rPr lang="en-US" dirty="0"/>
              <a:t>. But since the default Doze is very conservative and hard to trigger, we relax the triggering condition by forcing it to take </a:t>
            </a:r>
            <a:r>
              <a:rPr lang="en-US" b="1" dirty="0"/>
              <a:t>effect</a:t>
            </a:r>
            <a:r>
              <a:rPr lang="en-US" dirty="0"/>
              <a:t> after 5 mins of each experiment. Overall, </a:t>
            </a:r>
            <a:r>
              <a:rPr lang="en-US" dirty="0" err="1"/>
              <a:t>LeaseOS</a:t>
            </a:r>
            <a:r>
              <a:rPr lang="en-US" dirty="0"/>
              <a:t> can achieve 92% energy reduction on average while the doze mode and </a:t>
            </a:r>
            <a:r>
              <a:rPr lang="en-US" dirty="0" err="1"/>
              <a:t>Dedroid</a:t>
            </a:r>
            <a:r>
              <a:rPr lang="en-US" dirty="0"/>
              <a:t> save 70% and 62%. </a:t>
            </a:r>
          </a:p>
          <a:p>
            <a:endParaRPr lang="en-US" dirty="0"/>
          </a:p>
          <a:p>
            <a:endParaRPr lang="en-US" dirty="0"/>
          </a:p>
          <a:p>
            <a:endParaRPr lang="en-US" dirty="0"/>
          </a:p>
          <a:p>
            <a:r>
              <a:rPr lang="en-US" strike="sngStrike" dirty="0"/>
              <a:t>In general, </a:t>
            </a:r>
            <a:r>
              <a:rPr lang="en-US" strike="sngStrike" dirty="0" err="1"/>
              <a:t>leaseOS</a:t>
            </a:r>
            <a:r>
              <a:rPr lang="en-US" strike="sngStrike" dirty="0"/>
              <a:t> performs better than Doze mode and </a:t>
            </a:r>
            <a:r>
              <a:rPr lang="en-US" strike="sngStrike" dirty="0" err="1"/>
              <a:t>Defdroid</a:t>
            </a:r>
            <a:r>
              <a:rPr lang="en-US" strike="sngStrike" dirty="0"/>
              <a:t>. But here is one case that </a:t>
            </a:r>
            <a:r>
              <a:rPr lang="en-US" strike="sngStrike" dirty="0" err="1"/>
              <a:t>leaseOS</a:t>
            </a:r>
            <a:r>
              <a:rPr lang="en-US" strike="sngStrike" dirty="0"/>
              <a:t> performs worse. This is because the utilization of this app is close to our low utilization threshold, which causes suboptimal lease decision. </a:t>
            </a:r>
          </a:p>
        </p:txBody>
      </p:sp>
      <p:sp>
        <p:nvSpPr>
          <p:cNvPr id="4" name="Slide Number Placeholder 3"/>
          <p:cNvSpPr>
            <a:spLocks noGrp="1"/>
          </p:cNvSpPr>
          <p:nvPr>
            <p:ph type="sldNum" sz="quarter" idx="10"/>
          </p:nvPr>
        </p:nvSpPr>
        <p:spPr/>
        <p:txBody>
          <a:bodyPr/>
          <a:lstStyle/>
          <a:p>
            <a:fld id="{42C550AC-FF7F-EB44-941C-02B0C63F0790}" type="slidenum">
              <a:rPr lang="en-US" smtClean="0"/>
              <a:t>34</a:t>
            </a:fld>
            <a:endParaRPr lang="en-US"/>
          </a:p>
        </p:txBody>
      </p:sp>
    </p:spTree>
    <p:extLst>
      <p:ext uri="{BB962C8B-B14F-4D97-AF65-F5344CB8AC3E}">
        <p14:creationId xmlns:p14="http://schemas.microsoft.com/office/powerpoint/2010/main" val="3613612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then measure the overhead of </a:t>
            </a:r>
            <a:r>
              <a:rPr lang="en-US" err="1"/>
              <a:t>LeaseOS</a:t>
            </a:r>
            <a:r>
              <a:rPr lang="en-US"/>
              <a:t>. We test </a:t>
            </a:r>
            <a:r>
              <a:rPr lang="en-US" err="1"/>
              <a:t>leaseOS</a:t>
            </a:r>
            <a:r>
              <a:rPr lang="en-US"/>
              <a:t> on five scenarios: idle mode, no user interaction, watching </a:t>
            </a:r>
            <a:r>
              <a:rPr lang="en-US" err="1"/>
              <a:t>youtube</a:t>
            </a:r>
            <a:r>
              <a:rPr lang="en-US"/>
              <a:t>, using 10 popular apps such as chrome, </a:t>
            </a:r>
            <a:r>
              <a:rPr lang="en-US" err="1"/>
              <a:t>facebook</a:t>
            </a:r>
            <a:r>
              <a:rPr lang="en-US"/>
              <a:t>, twitter and using 30 apps. The result shows that the highest overhead introduced by </a:t>
            </a:r>
            <a:r>
              <a:rPr lang="en-US" err="1"/>
              <a:t>LeaseOS</a:t>
            </a:r>
            <a:r>
              <a:rPr lang="en-US"/>
              <a:t> is 1.02%.</a:t>
            </a:r>
          </a:p>
        </p:txBody>
      </p:sp>
      <p:sp>
        <p:nvSpPr>
          <p:cNvPr id="4" name="Slide Number Placeholder 3"/>
          <p:cNvSpPr>
            <a:spLocks noGrp="1"/>
          </p:cNvSpPr>
          <p:nvPr>
            <p:ph type="sldNum" sz="quarter" idx="10"/>
          </p:nvPr>
        </p:nvSpPr>
        <p:spPr/>
        <p:txBody>
          <a:bodyPr/>
          <a:lstStyle/>
          <a:p>
            <a:fld id="{42C550AC-FF7F-EB44-941C-02B0C63F0790}" type="slidenum">
              <a:rPr lang="en-US" smtClean="0"/>
              <a:t>35</a:t>
            </a:fld>
            <a:endParaRPr lang="en-US"/>
          </a:p>
        </p:txBody>
      </p:sp>
    </p:spTree>
    <p:extLst>
      <p:ext uri="{BB962C8B-B14F-4D97-AF65-F5344CB8AC3E}">
        <p14:creationId xmlns:p14="http://schemas.microsoft.com/office/powerpoint/2010/main" val="3711222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measure the impact of </a:t>
            </a:r>
            <a:r>
              <a:rPr lang="en-US" err="1"/>
              <a:t>leaseOS</a:t>
            </a:r>
            <a:r>
              <a:rPr lang="en-US"/>
              <a:t> to the resource request latency. We trace the resource request latency of three representative apps and the result shows that the </a:t>
            </a:r>
            <a:r>
              <a:rPr lang="en-US" err="1"/>
              <a:t>LeaseOS</a:t>
            </a:r>
            <a:r>
              <a:rPr lang="en-US"/>
              <a:t> introduce up to 0.8% latency overhead. </a:t>
            </a:r>
          </a:p>
        </p:txBody>
      </p:sp>
      <p:sp>
        <p:nvSpPr>
          <p:cNvPr id="4" name="Slide Number Placeholder 3"/>
          <p:cNvSpPr>
            <a:spLocks noGrp="1"/>
          </p:cNvSpPr>
          <p:nvPr>
            <p:ph type="sldNum" sz="quarter" idx="10"/>
          </p:nvPr>
        </p:nvSpPr>
        <p:spPr/>
        <p:txBody>
          <a:bodyPr/>
          <a:lstStyle/>
          <a:p>
            <a:fld id="{42C550AC-FF7F-EB44-941C-02B0C63F0790}" type="slidenum">
              <a:rPr lang="en-US" smtClean="0"/>
              <a:t>36</a:t>
            </a:fld>
            <a:endParaRPr lang="en-US"/>
          </a:p>
        </p:txBody>
      </p:sp>
    </p:spTree>
    <p:extLst>
      <p:ext uri="{BB962C8B-B14F-4D97-AF65-F5344CB8AC3E}">
        <p14:creationId xmlns:p14="http://schemas.microsoft.com/office/powerpoint/2010/main" val="4043594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experiment we </a:t>
            </a:r>
            <a:r>
              <a:rPr lang="en-US" altLang="zh-CN"/>
              <a:t>will show</a:t>
            </a:r>
            <a:r>
              <a:rPr lang="en-US"/>
              <a:t> is to test the usability impact of </a:t>
            </a:r>
            <a:r>
              <a:rPr lang="en-US" err="1"/>
              <a:t>LeaseOS</a:t>
            </a:r>
            <a:r>
              <a:rPr lang="en-US"/>
              <a:t>. We test </a:t>
            </a:r>
            <a:r>
              <a:rPr lang="en-US" err="1"/>
              <a:t>LeaseOS</a:t>
            </a:r>
            <a:r>
              <a:rPr lang="en-US"/>
              <a:t> on three apps: Spotify, </a:t>
            </a:r>
            <a:r>
              <a:rPr lang="en-US" err="1"/>
              <a:t>RunKeeper</a:t>
            </a:r>
            <a:r>
              <a:rPr lang="en-US"/>
              <a:t> and Haven. For all three apps, </a:t>
            </a:r>
            <a:r>
              <a:rPr lang="en-US" err="1"/>
              <a:t>LeaseOS</a:t>
            </a:r>
            <a:r>
              <a:rPr lang="en-US"/>
              <a:t> will continuously renew leases  because all three apps have high utilization and utility. In comparison, the pure throttling scheme causes the three apps experience some kinds of disruptions. </a:t>
            </a:r>
          </a:p>
        </p:txBody>
      </p:sp>
      <p:sp>
        <p:nvSpPr>
          <p:cNvPr id="4" name="Slide Number Placeholder 3"/>
          <p:cNvSpPr>
            <a:spLocks noGrp="1"/>
          </p:cNvSpPr>
          <p:nvPr>
            <p:ph type="sldNum" sz="quarter" idx="10"/>
          </p:nvPr>
        </p:nvSpPr>
        <p:spPr/>
        <p:txBody>
          <a:bodyPr/>
          <a:lstStyle/>
          <a:p>
            <a:fld id="{42C550AC-FF7F-EB44-941C-02B0C63F0790}" type="slidenum">
              <a:rPr lang="en-US" smtClean="0"/>
              <a:t>37</a:t>
            </a:fld>
            <a:endParaRPr lang="en-US"/>
          </a:p>
        </p:txBody>
      </p:sp>
    </p:spTree>
    <p:extLst>
      <p:ext uri="{BB962C8B-B14F-4D97-AF65-F5344CB8AC3E}">
        <p14:creationId xmlns:p14="http://schemas.microsoft.com/office/powerpoint/2010/main" val="3844882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builds on the advance of related works in OS support for energy efficient, energy-aware adaption, runtime mitigation and energy bug detection. The contribution of </a:t>
            </a:r>
            <a:r>
              <a:rPr lang="en-US" dirty="0" err="1"/>
              <a:t>LeaseOS</a:t>
            </a:r>
            <a:r>
              <a:rPr lang="en-US" dirty="0"/>
              <a:t> is that we introduce a new abstraction to reduce energy waste caused by non-cooperative misbehaving apps.</a:t>
            </a:r>
          </a:p>
          <a:p>
            <a:endParaRPr lang="en-US" dirty="0"/>
          </a:p>
          <a:p>
            <a:r>
              <a:rPr lang="en-US" strike="sngStrike" dirty="0"/>
              <a:t>This work is especially inspired by the </a:t>
            </a:r>
            <a:r>
              <a:rPr lang="en-US" strike="sngStrike" dirty="0" err="1"/>
              <a:t>ECOSystem</a:t>
            </a:r>
            <a:r>
              <a:rPr lang="en-US" strike="sngStrike" dirty="0"/>
              <a:t> and </a:t>
            </a:r>
            <a:r>
              <a:rPr lang="en-US" strike="sngStrike" dirty="0" err="1"/>
              <a:t>JouleGurad</a:t>
            </a:r>
            <a:r>
              <a:rPr lang="en-US" strike="sngStrike" dirty="0"/>
              <a:t>. </a:t>
            </a:r>
          </a:p>
        </p:txBody>
      </p:sp>
      <p:sp>
        <p:nvSpPr>
          <p:cNvPr id="4" name="Slide Number Placeholder 3"/>
          <p:cNvSpPr>
            <a:spLocks noGrp="1"/>
          </p:cNvSpPr>
          <p:nvPr>
            <p:ph type="sldNum" sz="quarter" idx="10"/>
          </p:nvPr>
        </p:nvSpPr>
        <p:spPr/>
        <p:txBody>
          <a:bodyPr/>
          <a:lstStyle/>
          <a:p>
            <a:fld id="{42C550AC-FF7F-EB44-941C-02B0C63F0790}" type="slidenum">
              <a:rPr lang="en-US" smtClean="0"/>
              <a:t>38</a:t>
            </a:fld>
            <a:endParaRPr lang="en-US"/>
          </a:p>
        </p:txBody>
      </p:sp>
    </p:spTree>
    <p:extLst>
      <p:ext uri="{BB962C8B-B14F-4D97-AF65-F5344CB8AC3E}">
        <p14:creationId xmlns:p14="http://schemas.microsoft.com/office/powerpoint/2010/main" val="31986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bg1"/>
                </a:solidFill>
                <a:latin typeface="Quadon Regular"/>
                <a:ea typeface="+mn-ea"/>
                <a:cs typeface="Quadon Regular"/>
              </a:rPr>
              <a:t>Indeed,</a:t>
            </a:r>
            <a:r>
              <a:rPr lang="en-US" sz="1200" b="0" i="0" u="none" strike="noStrike" kern="1200">
                <a:solidFill>
                  <a:schemeClr val="tx1"/>
                </a:solidFill>
                <a:effectLst/>
                <a:latin typeface="+mn-lt"/>
                <a:ea typeface="+mn-ea"/>
                <a:cs typeface="+mn-cs"/>
              </a:rPr>
              <a:t> while energy bug detection tools exist, some complex energy bugs can still escape from these tools and cause damage at the user side. Sometimes, even apps written by professional team like Facebook or Chrome can have energy bugs. Thus, the mobile system must mitigate app energy bugs at runtime. </a:t>
            </a:r>
          </a:p>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C550AC-FF7F-EB44-941C-02B0C63F0790}" type="slidenum">
              <a:rPr lang="en-US" smtClean="0"/>
              <a:t>3</a:t>
            </a:fld>
            <a:endParaRPr lang="en-US"/>
          </a:p>
        </p:txBody>
      </p:sp>
    </p:spTree>
    <p:extLst>
      <p:ext uri="{BB962C8B-B14F-4D97-AF65-F5344CB8AC3E}">
        <p14:creationId xmlns:p14="http://schemas.microsoft.com/office/powerpoint/2010/main" val="2802447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  We argue that lease is a well suited abstraction for managing resource in mobile system and we should use an utilitarian approach for determining misbehavior and making lease decision. We design </a:t>
            </a:r>
            <a:r>
              <a:rPr lang="en-US" err="1"/>
              <a:t>LeaseOS</a:t>
            </a:r>
            <a:r>
              <a:rPr lang="en-US"/>
              <a:t> a light</a:t>
            </a:r>
            <a:r>
              <a:rPr lang="en-US" sz="1200"/>
              <a:t>weight runtime resource management on top of android system and </a:t>
            </a:r>
            <a:r>
              <a:rPr lang="en-US" sz="1200" err="1"/>
              <a:t>leaseos</a:t>
            </a:r>
            <a:r>
              <a:rPr lang="en-US" sz="1200"/>
              <a:t> can reduce 92% energy waste on 20 apps without introducing much overhead or causing usability impact. With that, thank you for your attention and I’m happy to take questions. </a:t>
            </a:r>
          </a:p>
        </p:txBody>
      </p:sp>
      <p:sp>
        <p:nvSpPr>
          <p:cNvPr id="4" name="Slide Number Placeholder 3"/>
          <p:cNvSpPr>
            <a:spLocks noGrp="1"/>
          </p:cNvSpPr>
          <p:nvPr>
            <p:ph type="sldNum" sz="quarter" idx="10"/>
          </p:nvPr>
        </p:nvSpPr>
        <p:spPr/>
        <p:txBody>
          <a:bodyPr/>
          <a:lstStyle/>
          <a:p>
            <a:fld id="{42C550AC-FF7F-EB44-941C-02B0C63F0790}" type="slidenum">
              <a:rPr lang="en-US" smtClean="0"/>
              <a:t>39</a:t>
            </a:fld>
            <a:endParaRPr lang="en-US"/>
          </a:p>
        </p:txBody>
      </p:sp>
    </p:spTree>
    <p:extLst>
      <p:ext uri="{BB962C8B-B14F-4D97-AF65-F5344CB8AC3E}">
        <p14:creationId xmlns:p14="http://schemas.microsoft.com/office/powerpoint/2010/main" val="9758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limitation and reviewers questions</a:t>
            </a:r>
          </a:p>
        </p:txBody>
      </p:sp>
      <p:sp>
        <p:nvSpPr>
          <p:cNvPr id="4" name="Slide Number Placeholder 3"/>
          <p:cNvSpPr>
            <a:spLocks noGrp="1"/>
          </p:cNvSpPr>
          <p:nvPr>
            <p:ph type="sldNum" sz="quarter" idx="10"/>
          </p:nvPr>
        </p:nvSpPr>
        <p:spPr/>
        <p:txBody>
          <a:bodyPr/>
          <a:lstStyle/>
          <a:p>
            <a:fld id="{42C550AC-FF7F-EB44-941C-02B0C63F0790}" type="slidenum">
              <a:rPr lang="en-US" smtClean="0"/>
              <a:t>40</a:t>
            </a:fld>
            <a:endParaRPr lang="en-US"/>
          </a:p>
        </p:txBody>
      </p:sp>
    </p:spTree>
    <p:extLst>
      <p:ext uri="{BB962C8B-B14F-4D97-AF65-F5344CB8AC3E}">
        <p14:creationId xmlns:p14="http://schemas.microsoft.com/office/powerpoint/2010/main" val="1085967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41</a:t>
            </a:fld>
            <a:endParaRPr lang="en-US"/>
          </a:p>
        </p:txBody>
      </p:sp>
    </p:spTree>
    <p:extLst>
      <p:ext uri="{BB962C8B-B14F-4D97-AF65-F5344CB8AC3E}">
        <p14:creationId xmlns:p14="http://schemas.microsoft.com/office/powerpoint/2010/main" val="1392799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42</a:t>
            </a:fld>
            <a:endParaRPr lang="en-US"/>
          </a:p>
        </p:txBody>
      </p:sp>
    </p:spTree>
    <p:extLst>
      <p:ext uri="{BB962C8B-B14F-4D97-AF65-F5344CB8AC3E}">
        <p14:creationId xmlns:p14="http://schemas.microsoft.com/office/powerpoint/2010/main" val="4121624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We also analyze how does the parameters of </a:t>
            </a:r>
            <a:r>
              <a:rPr lang="en-US" err="1"/>
              <a:t>leaseos</a:t>
            </a:r>
            <a:r>
              <a:rPr lang="en-US"/>
              <a:t> impact the effectiveness of mitigating energy misbehavior. Due to the time limit, I can not talk about the detail here. For more information, please read our paper.</a:t>
            </a:r>
          </a:p>
        </p:txBody>
      </p:sp>
      <p:sp>
        <p:nvSpPr>
          <p:cNvPr id="4" name="Slide Number Placeholder 3"/>
          <p:cNvSpPr>
            <a:spLocks noGrp="1"/>
          </p:cNvSpPr>
          <p:nvPr>
            <p:ph type="sldNum" sz="quarter" idx="10"/>
          </p:nvPr>
        </p:nvSpPr>
        <p:spPr/>
        <p:txBody>
          <a:bodyPr/>
          <a:lstStyle/>
          <a:p>
            <a:fld id="{42C550AC-FF7F-EB44-941C-02B0C63F0790}" type="slidenum">
              <a:rPr lang="en-US" smtClean="0"/>
              <a:t>43</a:t>
            </a:fld>
            <a:endParaRPr lang="en-US"/>
          </a:p>
        </p:txBody>
      </p:sp>
    </p:spTree>
    <p:extLst>
      <p:ext uri="{BB962C8B-B14F-4D97-AF65-F5344CB8AC3E}">
        <p14:creationId xmlns:p14="http://schemas.microsoft.com/office/powerpoint/2010/main" val="300795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The current resource management uses a </a:t>
            </a:r>
            <a:r>
              <a:rPr lang="en-US" sz="1200" b="0" i="0" u="none" strike="noStrike" kern="1200">
                <a:solidFill>
                  <a:schemeClr val="bg1"/>
                </a:solidFill>
                <a:effectLst/>
                <a:latin typeface="Quadon Regular"/>
                <a:ea typeface="+mn-ea"/>
                <a:cs typeface="+mn-cs"/>
              </a:rPr>
              <a:t>l</a:t>
            </a:r>
            <a:r>
              <a:rPr lang="en-US" sz="1200">
                <a:solidFill>
                  <a:schemeClr val="bg1"/>
                </a:solidFill>
                <a:latin typeface="Quadon Regular"/>
                <a:cs typeface="Quadon Regular"/>
              </a:rPr>
              <a:t>ibertarian way to manage resource. It </a:t>
            </a:r>
            <a:r>
              <a:rPr lang="en-US" sz="1200" b="0" i="0" u="none" strike="noStrike" kern="1200">
                <a:solidFill>
                  <a:schemeClr val="tx1"/>
                </a:solidFill>
                <a:effectLst/>
                <a:latin typeface="+mn-lt"/>
                <a:ea typeface="+mn-ea"/>
                <a:cs typeface="+mn-cs"/>
              </a:rPr>
              <a:t>only performs an initial sanity check when the app requests a resource and only revokes the resource when the app explicitly releases it. While this mechanism gives apps enough freedom, it is prone to wasteful energy misbehavior because the system can not proactively stop app’s energy waste</a:t>
            </a:r>
          </a:p>
        </p:txBody>
      </p:sp>
      <p:sp>
        <p:nvSpPr>
          <p:cNvPr id="4" name="Slide Number Placeholder 3"/>
          <p:cNvSpPr>
            <a:spLocks noGrp="1"/>
          </p:cNvSpPr>
          <p:nvPr>
            <p:ph type="sldNum" sz="quarter" idx="10"/>
          </p:nvPr>
        </p:nvSpPr>
        <p:spPr/>
        <p:txBody>
          <a:bodyPr/>
          <a:lstStyle/>
          <a:p>
            <a:fld id="{42C550AC-FF7F-EB44-941C-02B0C63F0790}" type="slidenum">
              <a:rPr lang="en-US" smtClean="0"/>
              <a:t>4</a:t>
            </a:fld>
            <a:endParaRPr lang="en-US"/>
          </a:p>
        </p:txBody>
      </p:sp>
    </p:spTree>
    <p:extLst>
      <p:ext uri="{BB962C8B-B14F-4D97-AF65-F5344CB8AC3E}">
        <p14:creationId xmlns:p14="http://schemas.microsoft.com/office/powerpoint/2010/main" val="109658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reduce energy waste, Android system introduces the doze mode since its 6.0 version. </a:t>
            </a:r>
            <a:r>
              <a:rPr lang="en-US" sz="1200" b="0" i="0" kern="1200">
                <a:solidFill>
                  <a:schemeClr val="tx1"/>
                </a:solidFill>
                <a:effectLst/>
                <a:latin typeface="+mn-lt"/>
                <a:ea typeface="+mn-ea"/>
                <a:cs typeface="+mn-cs"/>
              </a:rPr>
              <a:t>The Doze mode conserves battery by restricting apps' access to network and CPU-intensive services. R</a:t>
            </a:r>
            <a:r>
              <a:rPr lang="en-US"/>
              <a:t>ecent works like </a:t>
            </a:r>
            <a:r>
              <a:rPr lang="en-US" err="1"/>
              <a:t>DefDroid</a:t>
            </a:r>
            <a:r>
              <a:rPr lang="en-US"/>
              <a:t> also propose to throttle app requests that exceed some threshold. These approaches </a:t>
            </a:r>
            <a:r>
              <a:rPr lang="en-US" sz="1200" b="0" i="0" u="none" strike="noStrike" kern="1200">
                <a:solidFill>
                  <a:schemeClr val="tx1"/>
                </a:solidFill>
                <a:effectLst/>
                <a:latin typeface="+mn-lt"/>
                <a:ea typeface="+mn-ea"/>
                <a:cs typeface="+mn-cs"/>
              </a:rPr>
              <a:t>achieve</a:t>
            </a:r>
            <a:r>
              <a:rPr lang="en-US"/>
              <a:t> high energy efficiency but prohibit legitimate app requests and cause usability disruption.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5</a:t>
            </a:fld>
            <a:endParaRPr lang="en-US"/>
          </a:p>
        </p:txBody>
      </p:sp>
    </p:spTree>
    <p:extLst>
      <p:ext uri="{BB962C8B-B14F-4D97-AF65-F5344CB8AC3E}">
        <p14:creationId xmlns:p14="http://schemas.microsoft.com/office/powerpoint/2010/main" val="76868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If we put these existing solutions in a design space, we can see that they either trade app usability for high energy efficiency or sacrifice energy efficiency. There is a missing piece that ideally can prevent sloppy resource usage without causing usability disruption. And this is our goal.</a:t>
            </a:r>
            <a:endParaRPr lang="en-US" b="0">
              <a:effectLst/>
            </a:endParaRPr>
          </a:p>
        </p:txBody>
      </p:sp>
      <p:sp>
        <p:nvSpPr>
          <p:cNvPr id="4" name="Slide Number Placeholder 3"/>
          <p:cNvSpPr>
            <a:spLocks noGrp="1"/>
          </p:cNvSpPr>
          <p:nvPr>
            <p:ph type="sldNum" sz="quarter" idx="10"/>
          </p:nvPr>
        </p:nvSpPr>
        <p:spPr/>
        <p:txBody>
          <a:bodyPr/>
          <a:lstStyle/>
          <a:p>
            <a:fld id="{42C550AC-FF7F-EB44-941C-02B0C63F0790}" type="slidenum">
              <a:rPr lang="en-US" smtClean="0"/>
              <a:t>6</a:t>
            </a:fld>
            <a:endParaRPr lang="en-US"/>
          </a:p>
        </p:txBody>
      </p:sp>
    </p:spTree>
    <p:extLst>
      <p:ext uri="{BB962C8B-B14F-4D97-AF65-F5344CB8AC3E}">
        <p14:creationId xmlns:p14="http://schemas.microsoft.com/office/powerpoint/2010/main" val="244138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Toward this goal, we present </a:t>
            </a:r>
            <a:r>
              <a:rPr lang="en-US" sz="1200" b="0" i="0" u="none" strike="noStrike" kern="1200" err="1">
                <a:solidFill>
                  <a:schemeClr val="tx1"/>
                </a:solidFill>
                <a:effectLst/>
                <a:latin typeface="+mn-lt"/>
                <a:ea typeface="+mn-ea"/>
                <a:cs typeface="+mn-cs"/>
              </a:rPr>
              <a:t>LeaseOS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LeaseOS</a:t>
            </a:r>
            <a:r>
              <a:rPr lang="en-US" sz="1200" b="0" i="0" u="none" strike="noStrike" kern="1200">
                <a:solidFill>
                  <a:schemeClr val="tx1"/>
                </a:solidFill>
                <a:effectLst/>
                <a:latin typeface="+mn-lt"/>
                <a:ea typeface="+mn-ea"/>
                <a:cs typeface="+mn-cs"/>
              </a:rPr>
              <a:t> adapts the lease concept from distributed system. It manages resources in a utilitarian fashion. The </a:t>
            </a:r>
            <a:r>
              <a:rPr lang="en-US" sz="1200" b="0" i="0" u="none" strike="noStrike" kern="1200" err="1">
                <a:solidFill>
                  <a:schemeClr val="tx1"/>
                </a:solidFill>
                <a:effectLst/>
                <a:latin typeface="+mn-lt"/>
                <a:ea typeface="+mn-ea"/>
                <a:cs typeface="+mn-cs"/>
              </a:rPr>
              <a:t>LeaseOS</a:t>
            </a:r>
            <a:r>
              <a:rPr lang="en-US" sz="1200" b="0" i="0" u="none" strike="noStrike" kern="1200">
                <a:solidFill>
                  <a:schemeClr val="tx1"/>
                </a:solidFill>
                <a:effectLst/>
                <a:latin typeface="+mn-lt"/>
                <a:ea typeface="+mn-ea"/>
                <a:cs typeface="+mn-cs"/>
              </a:rPr>
              <a:t> is designed as a </a:t>
            </a:r>
            <a:r>
              <a:rPr lang="en-US" sz="1200" b="1" i="0" u="none" strike="noStrike" kern="1200">
                <a:solidFill>
                  <a:schemeClr val="tx1"/>
                </a:solidFill>
                <a:effectLst/>
                <a:latin typeface="+mn-lt"/>
                <a:ea typeface="+mn-ea"/>
                <a:cs typeface="+mn-cs"/>
              </a:rPr>
              <a:t>lightweight</a:t>
            </a:r>
            <a:r>
              <a:rPr lang="en-US" sz="1200" b="0" i="0" u="none" strike="noStrike" kern="1200">
                <a:solidFill>
                  <a:schemeClr val="tx1"/>
                </a:solidFill>
                <a:effectLst/>
                <a:latin typeface="+mn-lt"/>
                <a:ea typeface="+mn-ea"/>
                <a:cs typeface="+mn-cs"/>
              </a:rPr>
              <a:t> system runtime with backward </a:t>
            </a:r>
            <a:r>
              <a:rPr lang="en-US" sz="1200" b="1" i="0" u="none" strike="noStrike" kern="1200">
                <a:solidFill>
                  <a:schemeClr val="tx1"/>
                </a:solidFill>
                <a:effectLst/>
                <a:latin typeface="+mn-lt"/>
                <a:ea typeface="+mn-ea"/>
                <a:cs typeface="+mn-cs"/>
              </a:rPr>
              <a:t>compatibility</a:t>
            </a:r>
            <a:r>
              <a:rPr lang="en-US" sz="1200" b="0" i="0" u="none" strike="noStrike"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7</a:t>
            </a:fld>
            <a:endParaRPr lang="en-US"/>
          </a:p>
        </p:txBody>
      </p:sp>
    </p:spTree>
    <p:extLst>
      <p:ext uri="{BB962C8B-B14F-4D97-AF65-F5344CB8AC3E}">
        <p14:creationId xmlns:p14="http://schemas.microsoft.com/office/powerpoint/2010/main" val="389967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There are two main challenges in </a:t>
            </a:r>
            <a:r>
              <a:rPr lang="en-US" err="1"/>
              <a:t>leaseOS</a:t>
            </a:r>
            <a:r>
              <a:rPr lang="en-US"/>
              <a:t>: </a:t>
            </a:r>
            <a:r>
              <a:rPr lang="en-US" sz="1200"/>
              <a:t>how to use lease in mobile system to reduce energy waste? And how to </a:t>
            </a:r>
            <a:r>
              <a:rPr lang="en-US" sz="1200" b="0"/>
              <a:t>reliably distinguish energy misbehavior from legitimate behavior? </a:t>
            </a:r>
          </a:p>
          <a:p>
            <a:endParaRPr lang="en-US"/>
          </a:p>
        </p:txBody>
      </p:sp>
      <p:sp>
        <p:nvSpPr>
          <p:cNvPr id="4" name="Slide Number Placeholder 3"/>
          <p:cNvSpPr>
            <a:spLocks noGrp="1"/>
          </p:cNvSpPr>
          <p:nvPr>
            <p:ph type="sldNum" sz="quarter" idx="10"/>
          </p:nvPr>
        </p:nvSpPr>
        <p:spPr/>
        <p:txBody>
          <a:bodyPr/>
          <a:lstStyle/>
          <a:p>
            <a:fld id="{42C550AC-FF7F-EB44-941C-02B0C63F0790}" type="slidenum">
              <a:rPr lang="en-US" smtClean="0"/>
              <a:t>8</a:t>
            </a:fld>
            <a:endParaRPr lang="en-US"/>
          </a:p>
        </p:txBody>
      </p:sp>
    </p:spTree>
    <p:extLst>
      <p:ext uri="{BB962C8B-B14F-4D97-AF65-F5344CB8AC3E}">
        <p14:creationId xmlns:p14="http://schemas.microsoft.com/office/powerpoint/2010/main" val="286101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194429-FA61-4130-9723-0BB6472C38C3}"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22F28DAE-274A-486C-B436-42204011E03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2BC6E398-9417-E741-BFFC-7477F592D70A}" type="slidenum">
              <a:rPr lang="en-US" smtClean="0"/>
              <a:pPr/>
              <a:t>‹#›</a:t>
            </a:fld>
            <a:endParaRPr lang="en-US"/>
          </a:p>
        </p:txBody>
      </p:sp>
    </p:spTree>
    <p:extLst>
      <p:ext uri="{BB962C8B-B14F-4D97-AF65-F5344CB8AC3E}">
        <p14:creationId xmlns:p14="http://schemas.microsoft.com/office/powerpoint/2010/main" val="199467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AE489-C476-4C3C-B26E-E2E90F7E049E}"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47857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F74BD-D880-4067-BC00-01D4B61496C9}"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1468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F22A9-6756-496E-8F9D-B1A7A3C018B9}"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83945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151CD-02D1-45A8-987E-FBE654A14741}"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61879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BD762E-691F-4650-8BF8-E02450FD14AD}"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200994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78F211-01F8-4408-8743-6784D8FC8B6C}" type="datetime1">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28729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CA73F0-2DF4-4C68-A12C-A9A55F8BFCF1}" type="datetime1">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80082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BAA94-9EBC-46D7-85EC-693DD9A6FFAF}" type="datetime1">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92268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B17183-FAF4-4CF5-84C0-8A6EE4C3F7FD}"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4053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F85DC4-0A22-4EB9-8457-ECE9B3D4D303}"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85495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1637D-41FD-4AEE-9608-1DC0B54D88BF}" type="datetime1">
              <a:rPr lang="en-US" smtClean="0"/>
              <a:t>4/15/2019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6E398-9417-E741-BFFC-7477F592D70A}" type="slidenum">
              <a:rPr lang="en-US" smtClean="0"/>
              <a:t>‹#›</a:t>
            </a:fld>
            <a:endParaRPr lang="en-US"/>
          </a:p>
        </p:txBody>
      </p:sp>
    </p:spTree>
    <p:extLst>
      <p:ext uri="{BB962C8B-B14F-4D97-AF65-F5344CB8AC3E}">
        <p14:creationId xmlns:p14="http://schemas.microsoft.com/office/powerpoint/2010/main" val="3150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3.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22.svg"/><Relationship Id="rId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image" Target="../media/image34.sv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0.svg"/><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1.png"/><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iff"/></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hyperlink" Target="https://orderlab.io/LeaseO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941" y="905852"/>
            <a:ext cx="11674764" cy="2446439"/>
          </a:xfrm>
        </p:spPr>
        <p:txBody>
          <a:bodyPr>
            <a:noAutofit/>
          </a:bodyPr>
          <a:lstStyle/>
          <a:p>
            <a:r>
              <a:rPr lang="en-US" sz="4800" b="1">
                <a:solidFill>
                  <a:srgbClr val="C99231"/>
                </a:solidFill>
                <a:latin typeface="Quadon" charset="-128"/>
                <a:ea typeface=" ☞" charset="0"/>
                <a:cs typeface=" ☞" charset="0"/>
              </a:rPr>
              <a:t>A Case for Lease-Based, Utilitarian Resource Management on Mobile Devices </a:t>
            </a:r>
          </a:p>
        </p:txBody>
      </p:sp>
      <p:sp>
        <p:nvSpPr>
          <p:cNvPr id="3" name="Subtitle 2"/>
          <p:cNvSpPr>
            <a:spLocks noGrp="1"/>
          </p:cNvSpPr>
          <p:nvPr>
            <p:ph type="subTitle" idx="1"/>
          </p:nvPr>
        </p:nvSpPr>
        <p:spPr>
          <a:xfrm>
            <a:off x="3696879" y="4267514"/>
            <a:ext cx="4340035" cy="475850"/>
          </a:xfrm>
        </p:spPr>
        <p:txBody>
          <a:bodyPr>
            <a:noAutofit/>
          </a:bodyPr>
          <a:lstStyle/>
          <a:p>
            <a:pPr>
              <a:spcBef>
                <a:spcPts val="0"/>
              </a:spcBef>
            </a:pPr>
            <a:r>
              <a:rPr lang="en-US" sz="2800">
                <a:solidFill>
                  <a:sysClr val="windowText" lastClr="000000"/>
                </a:solidFill>
                <a:latin typeface="Gentona Book" charset="-128"/>
                <a:cs typeface="Gentona Light"/>
              </a:rPr>
              <a:t>Johns Hopkins University</a:t>
            </a:r>
          </a:p>
        </p:txBody>
      </p:sp>
      <p:pic>
        <p:nvPicPr>
          <p:cNvPr id="14" name="Picture 13">
            <a:extLst>
              <a:ext uri="{FF2B5EF4-FFF2-40B4-BE49-F238E27FC236}">
                <a16:creationId xmlns:a16="http://schemas.microsoft.com/office/drawing/2014/main" id="{DCE554E8-9B98-40B4-BCE3-ECB710DC4F5B}"/>
              </a:ext>
            </a:extLst>
          </p:cNvPr>
          <p:cNvPicPr>
            <a:picLocks noChangeAspect="1"/>
          </p:cNvPicPr>
          <p:nvPr/>
        </p:nvPicPr>
        <p:blipFill>
          <a:blip r:embed="rId3"/>
          <a:stretch>
            <a:fillRect/>
          </a:stretch>
        </p:blipFill>
        <p:spPr>
          <a:xfrm>
            <a:off x="1293703" y="4833258"/>
            <a:ext cx="2403176" cy="2024742"/>
          </a:xfrm>
          <a:prstGeom prst="rect">
            <a:avLst/>
          </a:prstGeom>
        </p:spPr>
      </p:pic>
      <p:sp>
        <p:nvSpPr>
          <p:cNvPr id="6" name="TextBox 5">
            <a:extLst>
              <a:ext uri="{FF2B5EF4-FFF2-40B4-BE49-F238E27FC236}">
                <a16:creationId xmlns:a16="http://schemas.microsoft.com/office/drawing/2014/main" id="{33A2364E-1286-B543-9667-9113B7E74338}"/>
              </a:ext>
            </a:extLst>
          </p:cNvPr>
          <p:cNvSpPr txBox="1"/>
          <p:nvPr/>
        </p:nvSpPr>
        <p:spPr>
          <a:xfrm>
            <a:off x="4766050" y="4968715"/>
            <a:ext cx="2374946" cy="584775"/>
          </a:xfrm>
          <a:prstGeom prst="rect">
            <a:avLst/>
          </a:prstGeom>
          <a:noFill/>
        </p:spPr>
        <p:txBody>
          <a:bodyPr wrap="none" rtlCol="0">
            <a:spAutoFit/>
          </a:bodyPr>
          <a:lstStyle/>
          <a:p>
            <a:pPr algn="ctr"/>
            <a:r>
              <a:rPr lang="en-US" sz="3200">
                <a:solidFill>
                  <a:sysClr val="windowText" lastClr="000000"/>
                </a:solidFill>
              </a:rPr>
              <a:t>ASPLOS 2019</a:t>
            </a:r>
          </a:p>
        </p:txBody>
      </p:sp>
      <p:sp>
        <p:nvSpPr>
          <p:cNvPr id="7" name="Subtitle 2">
            <a:extLst>
              <a:ext uri="{FF2B5EF4-FFF2-40B4-BE49-F238E27FC236}">
                <a16:creationId xmlns:a16="http://schemas.microsoft.com/office/drawing/2014/main" id="{EFBF65AB-4DCD-704A-805B-4E7AE347399E}"/>
              </a:ext>
            </a:extLst>
          </p:cNvPr>
          <p:cNvSpPr txBox="1">
            <a:spLocks/>
          </p:cNvSpPr>
          <p:nvPr/>
        </p:nvSpPr>
        <p:spPr>
          <a:xfrm>
            <a:off x="1866475" y="3420913"/>
            <a:ext cx="8309987" cy="12859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en-US">
              <a:solidFill>
                <a:sysClr val="windowText" lastClr="000000"/>
              </a:solidFill>
              <a:latin typeface="+mj-lt"/>
              <a:cs typeface="Gentona Light"/>
            </a:endParaRPr>
          </a:p>
          <a:p>
            <a:pPr>
              <a:spcBef>
                <a:spcPts val="0"/>
              </a:spcBef>
            </a:pPr>
            <a:r>
              <a:rPr lang="en-US" sz="2800" b="1">
                <a:solidFill>
                  <a:sysClr val="windowText" lastClr="000000"/>
                </a:solidFill>
                <a:latin typeface="Gentona Book" charset="-128"/>
                <a:cs typeface="Gentona Light"/>
              </a:rPr>
              <a:t>Yigong Hu</a:t>
            </a:r>
            <a:r>
              <a:rPr lang="en-US" sz="2800">
                <a:solidFill>
                  <a:sysClr val="windowText" lastClr="000000"/>
                </a:solidFill>
                <a:latin typeface="Gentona Book" charset="-128"/>
                <a:cs typeface="Gentona Light"/>
              </a:rPr>
              <a:t>, Suyi Liu, Peng Huang</a:t>
            </a:r>
          </a:p>
        </p:txBody>
      </p:sp>
    </p:spTree>
    <p:extLst>
      <p:ext uri="{BB962C8B-B14F-4D97-AF65-F5344CB8AC3E}">
        <p14:creationId xmlns:p14="http://schemas.microsoft.com/office/powerpoint/2010/main" val="108379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Outline</a:t>
            </a:r>
            <a:endParaRPr lang="en-US" sz="48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581890" y="1514763"/>
            <a:ext cx="8765309" cy="3170099"/>
          </a:xfrm>
          <a:prstGeom prst="rect">
            <a:avLst/>
          </a:prstGeom>
          <a:solidFill>
            <a:schemeClr val="bg1"/>
          </a:solidFill>
        </p:spPr>
        <p:txBody>
          <a:bodyPr wrap="square" rtlCol="0">
            <a:spAutoFit/>
          </a:bodyPr>
          <a:lstStyle/>
          <a:p>
            <a:pPr marL="571500" indent="-571500">
              <a:buClr>
                <a:schemeClr val="accent2">
                  <a:lumMod val="75000"/>
                </a:schemeClr>
              </a:buClr>
              <a:buFont typeface="Wingdings" panose="05000000000000000000" pitchFamily="2" charset="2"/>
              <a:buChar char="v"/>
            </a:pPr>
            <a:r>
              <a:rPr lang="en-US" sz="4000" b="1">
                <a:solidFill>
                  <a:schemeClr val="bg1">
                    <a:lumMod val="65000"/>
                  </a:schemeClr>
                </a:solidFill>
              </a:rPr>
              <a:t>Motivation </a:t>
            </a:r>
          </a:p>
          <a:p>
            <a:pPr marL="571500" indent="-571500">
              <a:buClr>
                <a:schemeClr val="accent2">
                  <a:lumMod val="75000"/>
                </a:schemeClr>
              </a:buClr>
              <a:buFont typeface="Wingdings" panose="05000000000000000000" pitchFamily="2" charset="2"/>
              <a:buChar char="v"/>
            </a:pPr>
            <a:r>
              <a:rPr lang="en-US" sz="4000" b="1"/>
              <a:t>Lease Abstraction</a:t>
            </a:r>
          </a:p>
          <a:p>
            <a:pPr marL="571500" indent="-571500">
              <a:buClr>
                <a:schemeClr val="accent2">
                  <a:lumMod val="75000"/>
                </a:schemeClr>
              </a:buClr>
              <a:buFont typeface="Wingdings" panose="05000000000000000000" pitchFamily="2" charset="2"/>
              <a:buChar char="v"/>
            </a:pPr>
            <a:r>
              <a:rPr lang="en-US" sz="4000" b="1"/>
              <a:t>Making Lease Decision</a:t>
            </a:r>
          </a:p>
          <a:p>
            <a:pPr marL="571500" indent="-571500">
              <a:buClr>
                <a:schemeClr val="accent2">
                  <a:lumMod val="75000"/>
                </a:schemeClr>
              </a:buClr>
              <a:buFont typeface="Wingdings" panose="05000000000000000000" pitchFamily="2" charset="2"/>
              <a:buChar char="v"/>
            </a:pPr>
            <a:r>
              <a:rPr lang="en-US" sz="4000" b="1"/>
              <a:t>Design of </a:t>
            </a:r>
            <a:r>
              <a:rPr lang="en-US" sz="4000" b="1" err="1"/>
              <a:t>LeaseOS</a:t>
            </a:r>
            <a:r>
              <a:rPr lang="en-US" sz="4000" b="1"/>
              <a:t> </a:t>
            </a:r>
          </a:p>
          <a:p>
            <a:pPr marL="571500" indent="-571500">
              <a:buClr>
                <a:schemeClr val="accent2">
                  <a:lumMod val="75000"/>
                </a:schemeClr>
              </a:buClr>
              <a:buFont typeface="Wingdings" panose="05000000000000000000" pitchFamily="2" charset="2"/>
              <a:buChar char="v"/>
            </a:pPr>
            <a:r>
              <a:rPr lang="en-US" sz="4000" b="1"/>
              <a:t>Evaluation </a:t>
            </a:r>
          </a:p>
        </p:txBody>
      </p:sp>
      <p:sp>
        <p:nvSpPr>
          <p:cNvPr id="6" name="Arrow: Left 5">
            <a:extLst>
              <a:ext uri="{FF2B5EF4-FFF2-40B4-BE49-F238E27FC236}">
                <a16:creationId xmlns:a16="http://schemas.microsoft.com/office/drawing/2014/main" id="{ACF02A64-CDCF-4020-9FDB-A3ACF04AC35A}"/>
              </a:ext>
            </a:extLst>
          </p:cNvPr>
          <p:cNvSpPr/>
          <p:nvPr/>
        </p:nvSpPr>
        <p:spPr>
          <a:xfrm>
            <a:off x="5454868" y="2134873"/>
            <a:ext cx="1282263" cy="72394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F8F8800-994C-4AC5-9F29-7FCB859DCB77}"/>
              </a:ext>
            </a:extLst>
          </p:cNvPr>
          <p:cNvSpPr>
            <a:spLocks noGrp="1"/>
          </p:cNvSpPr>
          <p:nvPr>
            <p:ph type="sldNum" sz="quarter" idx="4"/>
          </p:nvPr>
        </p:nvSpPr>
        <p:spPr/>
        <p:txBody>
          <a:bodyPr/>
          <a:lstStyle/>
          <a:p>
            <a:fld id="{2BC6E398-9417-E741-BFFC-7477F592D70A}" type="slidenum">
              <a:rPr lang="en-US" smtClean="0"/>
              <a:t>9</a:t>
            </a:fld>
            <a:endParaRPr lang="en-US"/>
          </a:p>
        </p:txBody>
      </p:sp>
    </p:spTree>
    <p:extLst>
      <p:ext uri="{BB962C8B-B14F-4D97-AF65-F5344CB8AC3E}">
        <p14:creationId xmlns:p14="http://schemas.microsoft.com/office/powerpoint/2010/main" val="225645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8E1C326F-7F41-4EF1-AC50-563B186E9765}"/>
              </a:ext>
            </a:extLst>
          </p:cNvPr>
          <p:cNvSpPr/>
          <p:nvPr/>
        </p:nvSpPr>
        <p:spPr>
          <a:xfrm>
            <a:off x="2403098" y="4374612"/>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Client</a:t>
            </a:r>
            <a:endParaRPr lang="en-US" sz="3600"/>
          </a:p>
        </p:txBody>
      </p:sp>
      <p:sp>
        <p:nvSpPr>
          <p:cNvPr id="58" name="Rectangle 57">
            <a:extLst>
              <a:ext uri="{FF2B5EF4-FFF2-40B4-BE49-F238E27FC236}">
                <a16:creationId xmlns:a16="http://schemas.microsoft.com/office/drawing/2014/main" id="{73C3AF99-1BA0-4CCF-8B18-7E62F8C9BDFC}"/>
              </a:ext>
            </a:extLst>
          </p:cNvPr>
          <p:cNvSpPr/>
          <p:nvPr/>
        </p:nvSpPr>
        <p:spPr>
          <a:xfrm>
            <a:off x="2697576" y="4518028"/>
            <a:ext cx="1143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Data</a:t>
            </a:r>
          </a:p>
        </p:txBody>
      </p:sp>
      <p:sp>
        <p:nvSpPr>
          <p:cNvPr id="40" name="Rectangle 39">
            <a:extLst>
              <a:ext uri="{FF2B5EF4-FFF2-40B4-BE49-F238E27FC236}">
                <a16:creationId xmlns:a16="http://schemas.microsoft.com/office/drawing/2014/main" id="{6BD44E77-68C1-4D25-96F6-D87CE327C48B}"/>
              </a:ext>
            </a:extLst>
          </p:cNvPr>
          <p:cNvSpPr/>
          <p:nvPr/>
        </p:nvSpPr>
        <p:spPr>
          <a:xfrm>
            <a:off x="0" y="-3300"/>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Lease in Distributed System</a:t>
            </a:r>
            <a:endParaRPr lang="en-US" sz="4800">
              <a:solidFill>
                <a:schemeClr val="tx1">
                  <a:lumMod val="50000"/>
                </a:schemeClr>
              </a:solidFill>
            </a:endParaRPr>
          </a:p>
        </p:txBody>
      </p:sp>
      <p:sp>
        <p:nvSpPr>
          <p:cNvPr id="3" name="Rectangle 2">
            <a:extLst>
              <a:ext uri="{FF2B5EF4-FFF2-40B4-BE49-F238E27FC236}">
                <a16:creationId xmlns:a16="http://schemas.microsoft.com/office/drawing/2014/main" id="{388595A9-2E4F-41F3-AE88-D01F08323E01}"/>
              </a:ext>
            </a:extLst>
          </p:cNvPr>
          <p:cNvSpPr/>
          <p:nvPr/>
        </p:nvSpPr>
        <p:spPr>
          <a:xfrm>
            <a:off x="8067363" y="2954150"/>
            <a:ext cx="2743200" cy="2743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a:p>
          <a:p>
            <a:pPr algn="ctr"/>
            <a:endParaRPr lang="en-US" sz="4800"/>
          </a:p>
          <a:p>
            <a:pPr algn="ctr"/>
            <a:r>
              <a:rPr lang="en-US" sz="4800"/>
              <a:t>Server</a:t>
            </a:r>
          </a:p>
        </p:txBody>
      </p:sp>
      <p:sp>
        <p:nvSpPr>
          <p:cNvPr id="5" name="Rectangle 4">
            <a:extLst>
              <a:ext uri="{FF2B5EF4-FFF2-40B4-BE49-F238E27FC236}">
                <a16:creationId xmlns:a16="http://schemas.microsoft.com/office/drawing/2014/main" id="{78A2E743-3E68-429D-9660-AFB006906681}"/>
              </a:ext>
            </a:extLst>
          </p:cNvPr>
          <p:cNvSpPr/>
          <p:nvPr/>
        </p:nvSpPr>
        <p:spPr>
          <a:xfrm>
            <a:off x="8632170" y="3134806"/>
            <a:ext cx="1554480" cy="64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ysClr val="windowText" lastClr="000000"/>
                </a:solidFill>
              </a:rPr>
              <a:t>Data</a:t>
            </a:r>
          </a:p>
        </p:txBody>
      </p:sp>
      <p:sp>
        <p:nvSpPr>
          <p:cNvPr id="4" name="Rectangle 3">
            <a:extLst>
              <a:ext uri="{FF2B5EF4-FFF2-40B4-BE49-F238E27FC236}">
                <a16:creationId xmlns:a16="http://schemas.microsoft.com/office/drawing/2014/main" id="{95DAF811-55E4-40D4-AD17-92897A2669DF}"/>
              </a:ext>
            </a:extLst>
          </p:cNvPr>
          <p:cNvSpPr/>
          <p:nvPr/>
        </p:nvSpPr>
        <p:spPr>
          <a:xfrm>
            <a:off x="2386793" y="1999857"/>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Client</a:t>
            </a:r>
          </a:p>
        </p:txBody>
      </p:sp>
      <p:sp>
        <p:nvSpPr>
          <p:cNvPr id="43" name="Rectangle 42">
            <a:extLst>
              <a:ext uri="{FF2B5EF4-FFF2-40B4-BE49-F238E27FC236}">
                <a16:creationId xmlns:a16="http://schemas.microsoft.com/office/drawing/2014/main" id="{A5BB052D-B6E0-46EB-BC9C-9089DA095D07}"/>
              </a:ext>
            </a:extLst>
          </p:cNvPr>
          <p:cNvSpPr/>
          <p:nvPr/>
        </p:nvSpPr>
        <p:spPr>
          <a:xfrm>
            <a:off x="2690603" y="2148900"/>
            <a:ext cx="1143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Data</a:t>
            </a:r>
          </a:p>
        </p:txBody>
      </p:sp>
      <p:cxnSp>
        <p:nvCxnSpPr>
          <p:cNvPr id="8" name="Straight Arrow Connector 7">
            <a:extLst>
              <a:ext uri="{FF2B5EF4-FFF2-40B4-BE49-F238E27FC236}">
                <a16:creationId xmlns:a16="http://schemas.microsoft.com/office/drawing/2014/main" id="{4891E1CF-044A-497D-BDF6-CA972AE69D0B}"/>
              </a:ext>
            </a:extLst>
          </p:cNvPr>
          <p:cNvCxnSpPr>
            <a:cxnSpLocks/>
            <a:stCxn id="5" idx="1"/>
            <a:endCxn id="4" idx="3"/>
          </p:cNvCxnSpPr>
          <p:nvPr/>
        </p:nvCxnSpPr>
        <p:spPr>
          <a:xfrm flipH="1" flipV="1">
            <a:off x="4124153" y="2868537"/>
            <a:ext cx="4508017" cy="586309"/>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A5B13162-B69E-4BCE-A4B9-CBB61A61F4C8}"/>
              </a:ext>
            </a:extLst>
          </p:cNvPr>
          <p:cNvCxnSpPr>
            <a:cxnSpLocks/>
            <a:stCxn id="5" idx="1"/>
            <a:endCxn id="57" idx="3"/>
          </p:cNvCxnSpPr>
          <p:nvPr/>
        </p:nvCxnSpPr>
        <p:spPr>
          <a:xfrm flipH="1">
            <a:off x="4140458" y="3454846"/>
            <a:ext cx="4491712" cy="1788446"/>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0" name="Slide Number Placeholder 9">
            <a:extLst>
              <a:ext uri="{FF2B5EF4-FFF2-40B4-BE49-F238E27FC236}">
                <a16:creationId xmlns:a16="http://schemas.microsoft.com/office/drawing/2014/main" id="{32FE76BE-5D61-4731-8210-AE33FE68F5C6}"/>
              </a:ext>
            </a:extLst>
          </p:cNvPr>
          <p:cNvSpPr>
            <a:spLocks noGrp="1"/>
          </p:cNvSpPr>
          <p:nvPr>
            <p:ph type="sldNum" sz="quarter" idx="4"/>
          </p:nvPr>
        </p:nvSpPr>
        <p:spPr>
          <a:xfrm>
            <a:off x="9448800" y="6492875"/>
            <a:ext cx="2743200" cy="365125"/>
          </a:xfrm>
        </p:spPr>
        <p:txBody>
          <a:bodyPr/>
          <a:lstStyle/>
          <a:p>
            <a:fld id="{2BC6E398-9417-E741-BFFC-7477F592D70A}" type="slidenum">
              <a:rPr lang="en-US" smtClean="0"/>
              <a:pPr/>
              <a:t>10</a:t>
            </a:fld>
            <a:endParaRPr lang="en-US"/>
          </a:p>
        </p:txBody>
      </p:sp>
      <p:grpSp>
        <p:nvGrpSpPr>
          <p:cNvPr id="11" name="Group 10">
            <a:extLst>
              <a:ext uri="{FF2B5EF4-FFF2-40B4-BE49-F238E27FC236}">
                <a16:creationId xmlns:a16="http://schemas.microsoft.com/office/drawing/2014/main" id="{A3FEFDFB-B208-4873-AE74-BBFD09E8F6B9}"/>
              </a:ext>
            </a:extLst>
          </p:cNvPr>
          <p:cNvGrpSpPr/>
          <p:nvPr/>
        </p:nvGrpSpPr>
        <p:grpSpPr>
          <a:xfrm>
            <a:off x="6875789" y="1620697"/>
            <a:ext cx="1534315" cy="1512326"/>
            <a:chOff x="6656552" y="1951839"/>
            <a:chExt cx="1534315" cy="1512326"/>
          </a:xfrm>
        </p:grpSpPr>
        <p:pic>
          <p:nvPicPr>
            <p:cNvPr id="18" name="Graphic 17" descr="Document">
              <a:extLst>
                <a:ext uri="{FF2B5EF4-FFF2-40B4-BE49-F238E27FC236}">
                  <a16:creationId xmlns:a16="http://schemas.microsoft.com/office/drawing/2014/main" id="{AE816E21-87BA-4352-A9FC-385F281D8A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6552" y="2549765"/>
              <a:ext cx="914400" cy="914400"/>
            </a:xfrm>
            <a:prstGeom prst="rect">
              <a:avLst/>
            </a:prstGeom>
          </p:spPr>
        </p:pic>
        <p:sp>
          <p:nvSpPr>
            <p:cNvPr id="9" name="TextBox 8">
              <a:extLst>
                <a:ext uri="{FF2B5EF4-FFF2-40B4-BE49-F238E27FC236}">
                  <a16:creationId xmlns:a16="http://schemas.microsoft.com/office/drawing/2014/main" id="{65CDFE03-DA1D-47BD-BD5E-6392A17DE58E}"/>
                </a:ext>
              </a:extLst>
            </p:cNvPr>
            <p:cNvSpPr txBox="1"/>
            <p:nvPr/>
          </p:nvSpPr>
          <p:spPr>
            <a:xfrm flipH="1">
              <a:off x="6656552" y="1951839"/>
              <a:ext cx="1534315" cy="646331"/>
            </a:xfrm>
            <a:prstGeom prst="rect">
              <a:avLst/>
            </a:prstGeom>
            <a:noFill/>
          </p:spPr>
          <p:txBody>
            <a:bodyPr wrap="square" rtlCol="0">
              <a:spAutoFit/>
            </a:bodyPr>
            <a:lstStyle/>
            <a:p>
              <a:r>
                <a:rPr lang="en-US" sz="3600" b="1"/>
                <a:t>Lease</a:t>
              </a:r>
            </a:p>
          </p:txBody>
        </p:sp>
      </p:grpSp>
      <p:grpSp>
        <p:nvGrpSpPr>
          <p:cNvPr id="21" name="Group 20">
            <a:extLst>
              <a:ext uri="{FF2B5EF4-FFF2-40B4-BE49-F238E27FC236}">
                <a16:creationId xmlns:a16="http://schemas.microsoft.com/office/drawing/2014/main" id="{F55DA7EE-9D94-4550-BA89-2E72FDD0F613}"/>
              </a:ext>
            </a:extLst>
          </p:cNvPr>
          <p:cNvGrpSpPr/>
          <p:nvPr/>
        </p:nvGrpSpPr>
        <p:grpSpPr>
          <a:xfrm>
            <a:off x="6875958" y="4105818"/>
            <a:ext cx="1534315" cy="1512326"/>
            <a:chOff x="6321695" y="1761946"/>
            <a:chExt cx="1534315" cy="1512326"/>
          </a:xfrm>
        </p:grpSpPr>
        <p:pic>
          <p:nvPicPr>
            <p:cNvPr id="22" name="Graphic 21" descr="Document">
              <a:extLst>
                <a:ext uri="{FF2B5EF4-FFF2-40B4-BE49-F238E27FC236}">
                  <a16:creationId xmlns:a16="http://schemas.microsoft.com/office/drawing/2014/main" id="{BCE9B9EE-D7B9-4D35-8552-4235FE76F6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1695" y="2359872"/>
              <a:ext cx="914400" cy="914400"/>
            </a:xfrm>
            <a:prstGeom prst="rect">
              <a:avLst/>
            </a:prstGeom>
          </p:spPr>
        </p:pic>
        <p:sp>
          <p:nvSpPr>
            <p:cNvPr id="23" name="TextBox 22">
              <a:extLst>
                <a:ext uri="{FF2B5EF4-FFF2-40B4-BE49-F238E27FC236}">
                  <a16:creationId xmlns:a16="http://schemas.microsoft.com/office/drawing/2014/main" id="{F486454A-0F0A-4705-B7B6-514132BAAA19}"/>
                </a:ext>
              </a:extLst>
            </p:cNvPr>
            <p:cNvSpPr txBox="1"/>
            <p:nvPr/>
          </p:nvSpPr>
          <p:spPr>
            <a:xfrm flipH="1">
              <a:off x="6321695" y="1761946"/>
              <a:ext cx="1534315" cy="646331"/>
            </a:xfrm>
            <a:prstGeom prst="rect">
              <a:avLst/>
            </a:prstGeom>
            <a:noFill/>
          </p:spPr>
          <p:txBody>
            <a:bodyPr wrap="square" rtlCol="0">
              <a:spAutoFit/>
            </a:bodyPr>
            <a:lstStyle/>
            <a:p>
              <a:r>
                <a:rPr lang="en-US" sz="3600" b="1"/>
                <a:t>Lease</a:t>
              </a:r>
            </a:p>
          </p:txBody>
        </p:sp>
      </p:grpSp>
      <p:sp>
        <p:nvSpPr>
          <p:cNvPr id="12" name="TextBox 11">
            <a:extLst>
              <a:ext uri="{FF2B5EF4-FFF2-40B4-BE49-F238E27FC236}">
                <a16:creationId xmlns:a16="http://schemas.microsoft.com/office/drawing/2014/main" id="{3E5D306E-0B6C-47AA-B8E4-804EA2260FD3}"/>
              </a:ext>
            </a:extLst>
          </p:cNvPr>
          <p:cNvSpPr txBox="1"/>
          <p:nvPr/>
        </p:nvSpPr>
        <p:spPr>
          <a:xfrm>
            <a:off x="4537327" y="3164201"/>
            <a:ext cx="2135585" cy="461665"/>
          </a:xfrm>
          <a:prstGeom prst="rect">
            <a:avLst/>
          </a:prstGeom>
          <a:noFill/>
        </p:spPr>
        <p:txBody>
          <a:bodyPr wrap="none" rtlCol="0">
            <a:spAutoFit/>
          </a:bodyPr>
          <a:lstStyle/>
          <a:p>
            <a:r>
              <a:rPr lang="en-US" sz="2400" b="1"/>
              <a:t>Access Request</a:t>
            </a:r>
          </a:p>
        </p:txBody>
      </p:sp>
      <p:sp>
        <p:nvSpPr>
          <p:cNvPr id="24" name="TextBox 23">
            <a:extLst>
              <a:ext uri="{FF2B5EF4-FFF2-40B4-BE49-F238E27FC236}">
                <a16:creationId xmlns:a16="http://schemas.microsoft.com/office/drawing/2014/main" id="{B988F83C-D90C-403B-9204-0AF039A976B4}"/>
              </a:ext>
            </a:extLst>
          </p:cNvPr>
          <p:cNvSpPr txBox="1"/>
          <p:nvPr/>
        </p:nvSpPr>
        <p:spPr>
          <a:xfrm>
            <a:off x="4537328" y="3849092"/>
            <a:ext cx="2135585" cy="461665"/>
          </a:xfrm>
          <a:prstGeom prst="rect">
            <a:avLst/>
          </a:prstGeom>
          <a:noFill/>
        </p:spPr>
        <p:txBody>
          <a:bodyPr wrap="none" rtlCol="0">
            <a:spAutoFit/>
          </a:bodyPr>
          <a:lstStyle/>
          <a:p>
            <a:r>
              <a:rPr lang="en-US" sz="2400" b="1"/>
              <a:t>Access Request</a:t>
            </a:r>
          </a:p>
        </p:txBody>
      </p:sp>
    </p:spTree>
    <p:custDataLst>
      <p:tags r:id="rId1"/>
    </p:custDataLst>
    <p:extLst>
      <p:ext uri="{BB962C8B-B14F-4D97-AF65-F5344CB8AC3E}">
        <p14:creationId xmlns:p14="http://schemas.microsoft.com/office/powerpoint/2010/main" val="35387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dissolve">
                                      <p:cBhvr>
                                        <p:cTn id="13" dur="500"/>
                                        <p:tgtEl>
                                          <p:spTgt spid="50"/>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2.91667E-6 2.22222E-6 L -0.21914 -0.04005 " pathEditMode="relative" rAng="0" ptsTypes="AA">
                                      <p:cBhvr>
                                        <p:cTn id="26" dur="2000" fill="hold"/>
                                        <p:tgtEl>
                                          <p:spTgt spid="11"/>
                                        </p:tgtEl>
                                        <p:attrNameLst>
                                          <p:attrName>ppt_x</p:attrName>
                                          <p:attrName>ppt_y</p:attrName>
                                        </p:attrNameLst>
                                      </p:cBhvr>
                                      <p:rCtr x="-10964" y="-2014"/>
                                    </p:animMotion>
                                  </p:childTnLst>
                                </p:cTn>
                              </p:par>
                              <p:par>
                                <p:cTn id="27" presetID="42" presetClass="path" presetSubtype="0" accel="50000" decel="50000" fill="hold" nodeType="withEffect">
                                  <p:stCondLst>
                                    <p:cond delay="0"/>
                                  </p:stCondLst>
                                  <p:childTnLst>
                                    <p:animMotion origin="layout" path="M -2.91667E-6 3.7037E-6 L -0.21406 0.13333 " pathEditMode="relative" rAng="0" ptsTypes="AA">
                                      <p:cBhvr>
                                        <p:cTn id="28" dur="2000" fill="hold"/>
                                        <p:tgtEl>
                                          <p:spTgt spid="21"/>
                                        </p:tgtEl>
                                        <p:attrNameLst>
                                          <p:attrName>ppt_x</p:attrName>
                                          <p:attrName>ppt_y</p:attrName>
                                        </p:attrNameLst>
                                      </p:cBhvr>
                                      <p:rCtr x="-10703" y="6667"/>
                                    </p:animMotion>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dissolve">
                                      <p:cBhvr>
                                        <p:cTn id="32" dur="500"/>
                                        <p:tgtEl>
                                          <p:spTgt spid="4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dissolve">
                                      <p:cBhvr>
                                        <p:cTn id="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3" grpId="0" animBg="1"/>
      <p:bldP spid="1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Lease in Distributed System</a:t>
            </a:r>
            <a:endParaRPr lang="en-US" sz="4800">
              <a:solidFill>
                <a:schemeClr val="tx1">
                  <a:lumMod val="50000"/>
                </a:schemeClr>
              </a:solidFill>
            </a:endParaRPr>
          </a:p>
        </p:txBody>
      </p:sp>
      <p:pic>
        <p:nvPicPr>
          <p:cNvPr id="7" name="Graphic 6" descr="Document">
            <a:extLst>
              <a:ext uri="{FF2B5EF4-FFF2-40B4-BE49-F238E27FC236}">
                <a16:creationId xmlns:a16="http://schemas.microsoft.com/office/drawing/2014/main" id="{80E0B385-6C46-4D62-AEDC-B70B4A0655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7452" y="1546548"/>
            <a:ext cx="914400" cy="914400"/>
          </a:xfrm>
          <a:prstGeom prst="rect">
            <a:avLst/>
          </a:prstGeom>
        </p:spPr>
      </p:pic>
      <p:sp>
        <p:nvSpPr>
          <p:cNvPr id="32" name="Slide Number Placeholder 31">
            <a:extLst>
              <a:ext uri="{FF2B5EF4-FFF2-40B4-BE49-F238E27FC236}">
                <a16:creationId xmlns:a16="http://schemas.microsoft.com/office/drawing/2014/main" id="{7B5A20BF-804D-41E3-BC09-B15B3E8F4E39}"/>
              </a:ext>
            </a:extLst>
          </p:cNvPr>
          <p:cNvSpPr>
            <a:spLocks noGrp="1"/>
          </p:cNvSpPr>
          <p:nvPr>
            <p:ph type="sldNum" sz="quarter" idx="4"/>
          </p:nvPr>
        </p:nvSpPr>
        <p:spPr/>
        <p:txBody>
          <a:bodyPr/>
          <a:lstStyle/>
          <a:p>
            <a:fld id="{2BC6E398-9417-E741-BFFC-7477F592D70A}" type="slidenum">
              <a:rPr lang="en-US" smtClean="0"/>
              <a:t>11</a:t>
            </a:fld>
            <a:endParaRPr lang="en-US"/>
          </a:p>
        </p:txBody>
      </p:sp>
      <p:sp>
        <p:nvSpPr>
          <p:cNvPr id="35" name="TextBox 34">
            <a:extLst>
              <a:ext uri="{FF2B5EF4-FFF2-40B4-BE49-F238E27FC236}">
                <a16:creationId xmlns:a16="http://schemas.microsoft.com/office/drawing/2014/main" id="{B0D1BAF5-87F5-4FF2-ADF6-028A6807A517}"/>
              </a:ext>
            </a:extLst>
          </p:cNvPr>
          <p:cNvSpPr txBox="1"/>
          <p:nvPr/>
        </p:nvSpPr>
        <p:spPr>
          <a:xfrm>
            <a:off x="4852948" y="1263783"/>
            <a:ext cx="2290435" cy="584775"/>
          </a:xfrm>
          <a:prstGeom prst="rect">
            <a:avLst/>
          </a:prstGeom>
          <a:noFill/>
        </p:spPr>
        <p:txBody>
          <a:bodyPr wrap="none" rtlCol="0">
            <a:spAutoFit/>
          </a:bodyPr>
          <a:lstStyle/>
          <a:p>
            <a:r>
              <a:rPr lang="en-US" sz="3200" b="1"/>
              <a:t>Active Lease</a:t>
            </a:r>
          </a:p>
        </p:txBody>
      </p:sp>
      <p:sp>
        <p:nvSpPr>
          <p:cNvPr id="47" name="Rectangle 46">
            <a:extLst>
              <a:ext uri="{FF2B5EF4-FFF2-40B4-BE49-F238E27FC236}">
                <a16:creationId xmlns:a16="http://schemas.microsoft.com/office/drawing/2014/main" id="{28182C15-CBD0-4BC9-BBD7-8051CF438E15}"/>
              </a:ext>
            </a:extLst>
          </p:cNvPr>
          <p:cNvSpPr/>
          <p:nvPr/>
        </p:nvSpPr>
        <p:spPr>
          <a:xfrm>
            <a:off x="2403098" y="4374612"/>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Client</a:t>
            </a:r>
            <a:endParaRPr lang="en-US" sz="3600"/>
          </a:p>
        </p:txBody>
      </p:sp>
      <p:sp>
        <p:nvSpPr>
          <p:cNvPr id="48" name="Rectangle 47">
            <a:extLst>
              <a:ext uri="{FF2B5EF4-FFF2-40B4-BE49-F238E27FC236}">
                <a16:creationId xmlns:a16="http://schemas.microsoft.com/office/drawing/2014/main" id="{3872E751-5B3E-4428-98BF-0CEE8345B90B}"/>
              </a:ext>
            </a:extLst>
          </p:cNvPr>
          <p:cNvSpPr/>
          <p:nvPr/>
        </p:nvSpPr>
        <p:spPr>
          <a:xfrm>
            <a:off x="2697576" y="4518028"/>
            <a:ext cx="1143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Data</a:t>
            </a:r>
          </a:p>
        </p:txBody>
      </p:sp>
      <p:sp>
        <p:nvSpPr>
          <p:cNvPr id="49" name="Rectangle 48">
            <a:extLst>
              <a:ext uri="{FF2B5EF4-FFF2-40B4-BE49-F238E27FC236}">
                <a16:creationId xmlns:a16="http://schemas.microsoft.com/office/drawing/2014/main" id="{59978399-95B4-44EF-A59F-8322CFBF7E4F}"/>
              </a:ext>
            </a:extLst>
          </p:cNvPr>
          <p:cNvSpPr/>
          <p:nvPr/>
        </p:nvSpPr>
        <p:spPr>
          <a:xfrm>
            <a:off x="8067363" y="2954150"/>
            <a:ext cx="2743200" cy="2743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a:p>
          <a:p>
            <a:pPr algn="ctr"/>
            <a:endParaRPr lang="en-US" sz="4800"/>
          </a:p>
          <a:p>
            <a:pPr algn="ctr"/>
            <a:r>
              <a:rPr lang="en-US" sz="4800"/>
              <a:t>Server</a:t>
            </a:r>
          </a:p>
        </p:txBody>
      </p:sp>
      <p:sp>
        <p:nvSpPr>
          <p:cNvPr id="50" name="Rectangle 49">
            <a:extLst>
              <a:ext uri="{FF2B5EF4-FFF2-40B4-BE49-F238E27FC236}">
                <a16:creationId xmlns:a16="http://schemas.microsoft.com/office/drawing/2014/main" id="{E2C5712C-1172-40BB-A836-CF6731420319}"/>
              </a:ext>
            </a:extLst>
          </p:cNvPr>
          <p:cNvSpPr/>
          <p:nvPr/>
        </p:nvSpPr>
        <p:spPr>
          <a:xfrm>
            <a:off x="8632170" y="3134806"/>
            <a:ext cx="1554480" cy="64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ysClr val="windowText" lastClr="000000"/>
                </a:solidFill>
              </a:rPr>
              <a:t>Data</a:t>
            </a:r>
          </a:p>
        </p:txBody>
      </p:sp>
      <p:sp>
        <p:nvSpPr>
          <p:cNvPr id="51" name="Rectangle 50">
            <a:extLst>
              <a:ext uri="{FF2B5EF4-FFF2-40B4-BE49-F238E27FC236}">
                <a16:creationId xmlns:a16="http://schemas.microsoft.com/office/drawing/2014/main" id="{4035D24E-9F6C-4787-9CB9-F94A6799F752}"/>
              </a:ext>
            </a:extLst>
          </p:cNvPr>
          <p:cNvSpPr/>
          <p:nvPr/>
        </p:nvSpPr>
        <p:spPr>
          <a:xfrm>
            <a:off x="2386793" y="1999857"/>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Client</a:t>
            </a:r>
          </a:p>
        </p:txBody>
      </p:sp>
      <p:sp>
        <p:nvSpPr>
          <p:cNvPr id="52" name="Rectangle 51">
            <a:extLst>
              <a:ext uri="{FF2B5EF4-FFF2-40B4-BE49-F238E27FC236}">
                <a16:creationId xmlns:a16="http://schemas.microsoft.com/office/drawing/2014/main" id="{D1286024-67D9-4E1A-B358-901BA6E7DC0F}"/>
              </a:ext>
            </a:extLst>
          </p:cNvPr>
          <p:cNvSpPr/>
          <p:nvPr/>
        </p:nvSpPr>
        <p:spPr>
          <a:xfrm>
            <a:off x="2690603" y="2148900"/>
            <a:ext cx="1143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Data</a:t>
            </a:r>
          </a:p>
        </p:txBody>
      </p:sp>
      <p:cxnSp>
        <p:nvCxnSpPr>
          <p:cNvPr id="56" name="Straight Arrow Connector 55">
            <a:extLst>
              <a:ext uri="{FF2B5EF4-FFF2-40B4-BE49-F238E27FC236}">
                <a16:creationId xmlns:a16="http://schemas.microsoft.com/office/drawing/2014/main" id="{5C8EF8BE-8462-4A73-9E5E-B07B67AEE8E8}"/>
              </a:ext>
            </a:extLst>
          </p:cNvPr>
          <p:cNvCxnSpPr>
            <a:cxnSpLocks/>
          </p:cNvCxnSpPr>
          <p:nvPr/>
        </p:nvCxnSpPr>
        <p:spPr>
          <a:xfrm flipV="1">
            <a:off x="2952553" y="2612929"/>
            <a:ext cx="0" cy="52870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6FCB8C6D-CC11-43DF-B8C0-CBB3A5A80B47}"/>
              </a:ext>
            </a:extLst>
          </p:cNvPr>
          <p:cNvSpPr txBox="1"/>
          <p:nvPr/>
        </p:nvSpPr>
        <p:spPr>
          <a:xfrm>
            <a:off x="3046447" y="2660101"/>
            <a:ext cx="2422010" cy="523220"/>
          </a:xfrm>
          <a:prstGeom prst="rect">
            <a:avLst/>
          </a:prstGeom>
          <a:noFill/>
        </p:spPr>
        <p:txBody>
          <a:bodyPr wrap="none" rtlCol="0">
            <a:spAutoFit/>
          </a:bodyPr>
          <a:lstStyle/>
          <a:p>
            <a:r>
              <a:rPr lang="en-US" sz="2800" b="1"/>
              <a:t>Right to Access</a:t>
            </a:r>
          </a:p>
        </p:txBody>
      </p:sp>
      <p:sp>
        <p:nvSpPr>
          <p:cNvPr id="62" name="TextBox 61">
            <a:extLst>
              <a:ext uri="{FF2B5EF4-FFF2-40B4-BE49-F238E27FC236}">
                <a16:creationId xmlns:a16="http://schemas.microsoft.com/office/drawing/2014/main" id="{6DCF0F88-82B2-4840-B88A-CCE606A40617}"/>
              </a:ext>
            </a:extLst>
          </p:cNvPr>
          <p:cNvSpPr txBox="1"/>
          <p:nvPr/>
        </p:nvSpPr>
        <p:spPr>
          <a:xfrm>
            <a:off x="4852948" y="1254052"/>
            <a:ext cx="2287999" cy="584775"/>
          </a:xfrm>
          <a:prstGeom prst="rect">
            <a:avLst/>
          </a:prstGeom>
          <a:solidFill>
            <a:schemeClr val="bg1"/>
          </a:solidFill>
        </p:spPr>
        <p:txBody>
          <a:bodyPr wrap="none" rtlCol="0">
            <a:spAutoFit/>
          </a:bodyPr>
          <a:lstStyle/>
          <a:p>
            <a:r>
              <a:rPr lang="en-US" sz="3200" b="1"/>
              <a:t>Expire Lease</a:t>
            </a:r>
          </a:p>
        </p:txBody>
      </p:sp>
      <p:pic>
        <p:nvPicPr>
          <p:cNvPr id="61" name="Graphic 60" descr="Document">
            <a:extLst>
              <a:ext uri="{FF2B5EF4-FFF2-40B4-BE49-F238E27FC236}">
                <a16:creationId xmlns:a16="http://schemas.microsoft.com/office/drawing/2014/main" id="{C97F10D5-FAA4-4359-AB82-1332AF81AD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55016" y="1552415"/>
            <a:ext cx="914400" cy="914400"/>
          </a:xfrm>
          <a:prstGeom prst="rect">
            <a:avLst/>
          </a:prstGeom>
        </p:spPr>
      </p:pic>
      <p:sp>
        <p:nvSpPr>
          <p:cNvPr id="65" name="Rectangle 64">
            <a:extLst>
              <a:ext uri="{FF2B5EF4-FFF2-40B4-BE49-F238E27FC236}">
                <a16:creationId xmlns:a16="http://schemas.microsoft.com/office/drawing/2014/main" id="{35DEAF47-48EA-4E7A-940A-13490F2D67D8}"/>
              </a:ext>
            </a:extLst>
          </p:cNvPr>
          <p:cNvSpPr/>
          <p:nvPr/>
        </p:nvSpPr>
        <p:spPr>
          <a:xfrm>
            <a:off x="2690603" y="2148900"/>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Data</a:t>
            </a:r>
          </a:p>
        </p:txBody>
      </p:sp>
      <p:pic>
        <p:nvPicPr>
          <p:cNvPr id="66" name="Picture 2" descr="mage result for cross png">
            <a:extLst>
              <a:ext uri="{FF2B5EF4-FFF2-40B4-BE49-F238E27FC236}">
                <a16:creationId xmlns:a16="http://schemas.microsoft.com/office/drawing/2014/main" id="{3A644B4C-819E-4D72-8772-7EFBD0C6BE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765" y="2051228"/>
            <a:ext cx="490588" cy="60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dissolve">
                                      <p:cBhvr>
                                        <p:cTn id="13" dur="500"/>
                                        <p:tgtEl>
                                          <p:spTgt spid="5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dissolve">
                                      <p:cBhvr>
                                        <p:cTn id="21" dur="500"/>
                                        <p:tgtEl>
                                          <p:spTgt spid="6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dissolve">
                                      <p:cBhvr>
                                        <p:cTn id="24" dur="500"/>
                                        <p:tgtEl>
                                          <p:spTgt spid="62"/>
                                        </p:tgtEl>
                                      </p:cBhvr>
                                    </p:animEffect>
                                  </p:childTnLst>
                                </p:cTn>
                              </p:par>
                            </p:childTnLst>
                          </p:cTn>
                        </p:par>
                        <p:par>
                          <p:cTn id="25" fill="hold">
                            <p:stCondLst>
                              <p:cond delay="500"/>
                            </p:stCondLst>
                            <p:childTnLst>
                              <p:par>
                                <p:cTn id="26" presetID="9" presetClass="exit" presetSubtype="0" fill="hold" nodeType="afterEffect">
                                  <p:stCondLst>
                                    <p:cond delay="0"/>
                                  </p:stCondLst>
                                  <p:childTnLst>
                                    <p:animEffect transition="out" filter="dissolve">
                                      <p:cBhvr>
                                        <p:cTn id="27" dur="500"/>
                                        <p:tgtEl>
                                          <p:spTgt spid="56"/>
                                        </p:tgtEl>
                                      </p:cBhvr>
                                    </p:animEffect>
                                    <p:set>
                                      <p:cBhvr>
                                        <p:cTn id="28" dur="1" fill="hold">
                                          <p:stCondLst>
                                            <p:cond delay="499"/>
                                          </p:stCondLst>
                                        </p:cTn>
                                        <p:tgtEl>
                                          <p:spTgt spid="56"/>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60"/>
                                        </p:tgtEl>
                                      </p:cBhvr>
                                    </p:animEffect>
                                    <p:set>
                                      <p:cBhvr>
                                        <p:cTn id="31" dur="1" fill="hold">
                                          <p:stCondLst>
                                            <p:cond delay="499"/>
                                          </p:stCondLst>
                                        </p:cTn>
                                        <p:tgtEl>
                                          <p:spTgt spid="60"/>
                                        </p:tgtEl>
                                        <p:attrNameLst>
                                          <p:attrName>style.visibility</p:attrName>
                                        </p:attrNameLst>
                                      </p:cBhvr>
                                      <p:to>
                                        <p:strVal val="hidden"/>
                                      </p:to>
                                    </p:set>
                                  </p:childTnLst>
                                </p:cTn>
                              </p:par>
                              <p:par>
                                <p:cTn id="32" presetID="9"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0" grpId="0"/>
      <p:bldP spid="60" grpId="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BD44E77-68C1-4D25-96F6-D87CE327C48B}"/>
              </a:ext>
            </a:extLst>
          </p:cNvPr>
          <p:cNvSpPr/>
          <p:nvPr/>
        </p:nvSpPr>
        <p:spPr>
          <a:xfrm>
            <a:off x="0" y="-3300"/>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Lease Abstraction In Mobile System</a:t>
            </a:r>
            <a:endParaRPr lang="en-US" sz="4800">
              <a:solidFill>
                <a:schemeClr val="tx1">
                  <a:lumMod val="50000"/>
                </a:schemeClr>
              </a:solidFill>
            </a:endParaRPr>
          </a:p>
        </p:txBody>
      </p:sp>
      <p:sp>
        <p:nvSpPr>
          <p:cNvPr id="10" name="Slide Number Placeholder 9">
            <a:extLst>
              <a:ext uri="{FF2B5EF4-FFF2-40B4-BE49-F238E27FC236}">
                <a16:creationId xmlns:a16="http://schemas.microsoft.com/office/drawing/2014/main" id="{A502DB4D-9E0F-4CE4-9330-376E2D6711E3}"/>
              </a:ext>
            </a:extLst>
          </p:cNvPr>
          <p:cNvSpPr>
            <a:spLocks noGrp="1"/>
          </p:cNvSpPr>
          <p:nvPr>
            <p:ph type="sldNum" sz="quarter" idx="4"/>
          </p:nvPr>
        </p:nvSpPr>
        <p:spPr>
          <a:xfrm>
            <a:off x="9448800" y="6492875"/>
            <a:ext cx="2743200" cy="365125"/>
          </a:xfrm>
        </p:spPr>
        <p:txBody>
          <a:bodyPr/>
          <a:lstStyle/>
          <a:p>
            <a:fld id="{2BC6E398-9417-E741-BFFC-7477F592D70A}" type="slidenum">
              <a:rPr lang="en-US" smtClean="0"/>
              <a:t>12</a:t>
            </a:fld>
            <a:endParaRPr lang="en-US"/>
          </a:p>
        </p:txBody>
      </p:sp>
      <p:sp>
        <p:nvSpPr>
          <p:cNvPr id="55" name="Rectangle 54">
            <a:extLst>
              <a:ext uri="{FF2B5EF4-FFF2-40B4-BE49-F238E27FC236}">
                <a16:creationId xmlns:a16="http://schemas.microsoft.com/office/drawing/2014/main" id="{0AF5A1A7-E5CE-4328-A394-3BBEB40F79B4}"/>
              </a:ext>
            </a:extLst>
          </p:cNvPr>
          <p:cNvSpPr/>
          <p:nvPr/>
        </p:nvSpPr>
        <p:spPr>
          <a:xfrm>
            <a:off x="2403098" y="4374612"/>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App</a:t>
            </a:r>
            <a:endParaRPr lang="en-US" sz="3600"/>
          </a:p>
        </p:txBody>
      </p:sp>
      <p:sp>
        <p:nvSpPr>
          <p:cNvPr id="57" name="Rectangle 56">
            <a:extLst>
              <a:ext uri="{FF2B5EF4-FFF2-40B4-BE49-F238E27FC236}">
                <a16:creationId xmlns:a16="http://schemas.microsoft.com/office/drawing/2014/main" id="{E135B967-24BC-4561-892B-14D10FAA4F0B}"/>
              </a:ext>
            </a:extLst>
          </p:cNvPr>
          <p:cNvSpPr/>
          <p:nvPr/>
        </p:nvSpPr>
        <p:spPr>
          <a:xfrm>
            <a:off x="8067363" y="2954150"/>
            <a:ext cx="2743200" cy="2743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a:p>
          <a:p>
            <a:pPr algn="ctr"/>
            <a:endParaRPr lang="en-US" sz="4800"/>
          </a:p>
          <a:p>
            <a:pPr algn="ctr"/>
            <a:r>
              <a:rPr lang="en-US" sz="4800"/>
              <a:t>Mobile </a:t>
            </a:r>
          </a:p>
          <a:p>
            <a:pPr algn="ctr"/>
            <a:r>
              <a:rPr lang="en-US" sz="4800"/>
              <a:t>System</a:t>
            </a:r>
          </a:p>
          <a:p>
            <a:pPr algn="ctr"/>
            <a:endParaRPr lang="en-US" sz="4800"/>
          </a:p>
        </p:txBody>
      </p:sp>
      <p:sp>
        <p:nvSpPr>
          <p:cNvPr id="58" name="Rectangle 57">
            <a:extLst>
              <a:ext uri="{FF2B5EF4-FFF2-40B4-BE49-F238E27FC236}">
                <a16:creationId xmlns:a16="http://schemas.microsoft.com/office/drawing/2014/main" id="{7EDD0239-9818-4866-A362-4AB6DEB0C109}"/>
              </a:ext>
            </a:extLst>
          </p:cNvPr>
          <p:cNvSpPr/>
          <p:nvPr/>
        </p:nvSpPr>
        <p:spPr>
          <a:xfrm>
            <a:off x="8488680" y="3134806"/>
            <a:ext cx="1920240" cy="64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ysClr val="windowText" lastClr="000000"/>
                </a:solidFill>
              </a:rPr>
              <a:t>Resource</a:t>
            </a:r>
          </a:p>
        </p:txBody>
      </p:sp>
      <p:sp>
        <p:nvSpPr>
          <p:cNvPr id="59" name="Rectangle 58">
            <a:extLst>
              <a:ext uri="{FF2B5EF4-FFF2-40B4-BE49-F238E27FC236}">
                <a16:creationId xmlns:a16="http://schemas.microsoft.com/office/drawing/2014/main" id="{65C85F47-2C8D-488B-97A9-0FF903E6F14A}"/>
              </a:ext>
            </a:extLst>
          </p:cNvPr>
          <p:cNvSpPr/>
          <p:nvPr/>
        </p:nvSpPr>
        <p:spPr>
          <a:xfrm>
            <a:off x="2386793" y="1999857"/>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App</a:t>
            </a:r>
          </a:p>
        </p:txBody>
      </p:sp>
      <p:sp>
        <p:nvSpPr>
          <p:cNvPr id="60" name="Rectangle 59">
            <a:extLst>
              <a:ext uri="{FF2B5EF4-FFF2-40B4-BE49-F238E27FC236}">
                <a16:creationId xmlns:a16="http://schemas.microsoft.com/office/drawing/2014/main" id="{94D43F03-A3D9-41C7-AA14-B67EC90E928A}"/>
              </a:ext>
            </a:extLst>
          </p:cNvPr>
          <p:cNvSpPr/>
          <p:nvPr/>
        </p:nvSpPr>
        <p:spPr>
          <a:xfrm>
            <a:off x="2494538" y="2135547"/>
            <a:ext cx="155448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Resource</a:t>
            </a:r>
          </a:p>
        </p:txBody>
      </p:sp>
      <p:cxnSp>
        <p:nvCxnSpPr>
          <p:cNvPr id="61" name="Straight Arrow Connector 60">
            <a:extLst>
              <a:ext uri="{FF2B5EF4-FFF2-40B4-BE49-F238E27FC236}">
                <a16:creationId xmlns:a16="http://schemas.microsoft.com/office/drawing/2014/main" id="{E49AA55B-09F6-4346-A34B-F69C61A965E5}"/>
              </a:ext>
            </a:extLst>
          </p:cNvPr>
          <p:cNvCxnSpPr>
            <a:cxnSpLocks/>
            <a:stCxn id="58" idx="1"/>
            <a:endCxn id="59" idx="3"/>
          </p:cNvCxnSpPr>
          <p:nvPr/>
        </p:nvCxnSpPr>
        <p:spPr>
          <a:xfrm flipH="1" flipV="1">
            <a:off x="4124153" y="2868537"/>
            <a:ext cx="4364527" cy="586309"/>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F218CFA2-9B7F-4153-8190-0389B901A6A0}"/>
              </a:ext>
            </a:extLst>
          </p:cNvPr>
          <p:cNvCxnSpPr>
            <a:cxnSpLocks/>
            <a:stCxn id="58" idx="1"/>
            <a:endCxn id="55" idx="3"/>
          </p:cNvCxnSpPr>
          <p:nvPr/>
        </p:nvCxnSpPr>
        <p:spPr>
          <a:xfrm flipH="1">
            <a:off x="4140458" y="3454846"/>
            <a:ext cx="4348222" cy="1788446"/>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97A613B8-5760-41E5-98DA-FD10CF0922FD}"/>
              </a:ext>
            </a:extLst>
          </p:cNvPr>
          <p:cNvSpPr/>
          <p:nvPr/>
        </p:nvSpPr>
        <p:spPr>
          <a:xfrm>
            <a:off x="2478233" y="4504244"/>
            <a:ext cx="155448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Resource</a:t>
            </a:r>
          </a:p>
        </p:txBody>
      </p:sp>
      <p:sp>
        <p:nvSpPr>
          <p:cNvPr id="66" name="TextBox 65">
            <a:extLst>
              <a:ext uri="{FF2B5EF4-FFF2-40B4-BE49-F238E27FC236}">
                <a16:creationId xmlns:a16="http://schemas.microsoft.com/office/drawing/2014/main" id="{60B7A0FD-4DE7-4CE5-9B15-DD33136C7569}"/>
              </a:ext>
            </a:extLst>
          </p:cNvPr>
          <p:cNvSpPr txBox="1"/>
          <p:nvPr/>
        </p:nvSpPr>
        <p:spPr>
          <a:xfrm>
            <a:off x="4537327" y="3164201"/>
            <a:ext cx="2135585" cy="461665"/>
          </a:xfrm>
          <a:prstGeom prst="rect">
            <a:avLst/>
          </a:prstGeom>
          <a:noFill/>
        </p:spPr>
        <p:txBody>
          <a:bodyPr wrap="none" rtlCol="0">
            <a:spAutoFit/>
          </a:bodyPr>
          <a:lstStyle/>
          <a:p>
            <a:r>
              <a:rPr lang="en-US" sz="2400" b="1"/>
              <a:t>Access Request</a:t>
            </a:r>
          </a:p>
        </p:txBody>
      </p:sp>
      <p:sp>
        <p:nvSpPr>
          <p:cNvPr id="67" name="TextBox 66">
            <a:extLst>
              <a:ext uri="{FF2B5EF4-FFF2-40B4-BE49-F238E27FC236}">
                <a16:creationId xmlns:a16="http://schemas.microsoft.com/office/drawing/2014/main" id="{EBA7C11F-B4A3-4984-BC08-D2FB4365F736}"/>
              </a:ext>
            </a:extLst>
          </p:cNvPr>
          <p:cNvSpPr txBox="1"/>
          <p:nvPr/>
        </p:nvSpPr>
        <p:spPr>
          <a:xfrm>
            <a:off x="4537328" y="3849092"/>
            <a:ext cx="2135585" cy="461665"/>
          </a:xfrm>
          <a:prstGeom prst="rect">
            <a:avLst/>
          </a:prstGeom>
          <a:noFill/>
        </p:spPr>
        <p:txBody>
          <a:bodyPr wrap="none" rtlCol="0">
            <a:spAutoFit/>
          </a:bodyPr>
          <a:lstStyle/>
          <a:p>
            <a:r>
              <a:rPr lang="en-US" sz="2400" b="1"/>
              <a:t>Access Request</a:t>
            </a:r>
          </a:p>
        </p:txBody>
      </p:sp>
      <p:grpSp>
        <p:nvGrpSpPr>
          <p:cNvPr id="68" name="Group 67">
            <a:extLst>
              <a:ext uri="{FF2B5EF4-FFF2-40B4-BE49-F238E27FC236}">
                <a16:creationId xmlns:a16="http://schemas.microsoft.com/office/drawing/2014/main" id="{15521E0F-11CC-4171-81F7-1EF48C7A8275}"/>
              </a:ext>
            </a:extLst>
          </p:cNvPr>
          <p:cNvGrpSpPr/>
          <p:nvPr/>
        </p:nvGrpSpPr>
        <p:grpSpPr>
          <a:xfrm>
            <a:off x="6875789" y="1620697"/>
            <a:ext cx="1534315" cy="1512326"/>
            <a:chOff x="6656552" y="1951839"/>
            <a:chExt cx="1534315" cy="1512326"/>
          </a:xfrm>
        </p:grpSpPr>
        <p:pic>
          <p:nvPicPr>
            <p:cNvPr id="69" name="Graphic 68" descr="Document">
              <a:extLst>
                <a:ext uri="{FF2B5EF4-FFF2-40B4-BE49-F238E27FC236}">
                  <a16:creationId xmlns:a16="http://schemas.microsoft.com/office/drawing/2014/main" id="{0A065E53-F2B2-4B71-9231-8D84FA4AF1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6552" y="2549765"/>
              <a:ext cx="914400" cy="914400"/>
            </a:xfrm>
            <a:prstGeom prst="rect">
              <a:avLst/>
            </a:prstGeom>
          </p:spPr>
        </p:pic>
        <p:sp>
          <p:nvSpPr>
            <p:cNvPr id="70" name="TextBox 69">
              <a:extLst>
                <a:ext uri="{FF2B5EF4-FFF2-40B4-BE49-F238E27FC236}">
                  <a16:creationId xmlns:a16="http://schemas.microsoft.com/office/drawing/2014/main" id="{B288250D-79AC-4585-BDB6-5968F27CE28B}"/>
                </a:ext>
              </a:extLst>
            </p:cNvPr>
            <p:cNvSpPr txBox="1"/>
            <p:nvPr/>
          </p:nvSpPr>
          <p:spPr>
            <a:xfrm flipH="1">
              <a:off x="6656552" y="1951839"/>
              <a:ext cx="1534315" cy="646331"/>
            </a:xfrm>
            <a:prstGeom prst="rect">
              <a:avLst/>
            </a:prstGeom>
            <a:noFill/>
          </p:spPr>
          <p:txBody>
            <a:bodyPr wrap="square" rtlCol="0">
              <a:spAutoFit/>
            </a:bodyPr>
            <a:lstStyle/>
            <a:p>
              <a:r>
                <a:rPr lang="en-US" sz="3600" b="1"/>
                <a:t>Lease</a:t>
              </a:r>
            </a:p>
          </p:txBody>
        </p:sp>
      </p:grpSp>
      <p:grpSp>
        <p:nvGrpSpPr>
          <p:cNvPr id="71" name="Group 70">
            <a:extLst>
              <a:ext uri="{FF2B5EF4-FFF2-40B4-BE49-F238E27FC236}">
                <a16:creationId xmlns:a16="http://schemas.microsoft.com/office/drawing/2014/main" id="{3A9DCE7C-07FE-4DEF-BEB9-C6B9D6719E5C}"/>
              </a:ext>
            </a:extLst>
          </p:cNvPr>
          <p:cNvGrpSpPr/>
          <p:nvPr/>
        </p:nvGrpSpPr>
        <p:grpSpPr>
          <a:xfrm>
            <a:off x="6875958" y="4105818"/>
            <a:ext cx="1534315" cy="1512326"/>
            <a:chOff x="6321695" y="1761946"/>
            <a:chExt cx="1534315" cy="1512326"/>
          </a:xfrm>
        </p:grpSpPr>
        <p:pic>
          <p:nvPicPr>
            <p:cNvPr id="72" name="Graphic 71" descr="Document">
              <a:extLst>
                <a:ext uri="{FF2B5EF4-FFF2-40B4-BE49-F238E27FC236}">
                  <a16:creationId xmlns:a16="http://schemas.microsoft.com/office/drawing/2014/main" id="{B544F7E5-956C-4BD1-BBE9-8CE1379270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1695" y="2359872"/>
              <a:ext cx="914400" cy="914400"/>
            </a:xfrm>
            <a:prstGeom prst="rect">
              <a:avLst/>
            </a:prstGeom>
          </p:spPr>
        </p:pic>
        <p:sp>
          <p:nvSpPr>
            <p:cNvPr id="73" name="TextBox 72">
              <a:extLst>
                <a:ext uri="{FF2B5EF4-FFF2-40B4-BE49-F238E27FC236}">
                  <a16:creationId xmlns:a16="http://schemas.microsoft.com/office/drawing/2014/main" id="{5860D38E-B0F8-4B74-B19D-D0B155139A5E}"/>
                </a:ext>
              </a:extLst>
            </p:cNvPr>
            <p:cNvSpPr txBox="1"/>
            <p:nvPr/>
          </p:nvSpPr>
          <p:spPr>
            <a:xfrm flipH="1">
              <a:off x="6321695" y="1761946"/>
              <a:ext cx="1534315" cy="646331"/>
            </a:xfrm>
            <a:prstGeom prst="rect">
              <a:avLst/>
            </a:prstGeom>
            <a:noFill/>
          </p:spPr>
          <p:txBody>
            <a:bodyPr wrap="square" rtlCol="0">
              <a:spAutoFit/>
            </a:bodyPr>
            <a:lstStyle/>
            <a:p>
              <a:r>
                <a:rPr lang="en-US" sz="3600" b="1"/>
                <a:t>Lease</a:t>
              </a:r>
            </a:p>
          </p:txBody>
        </p:sp>
      </p:grpSp>
    </p:spTree>
    <p:custDataLst>
      <p:tags r:id="rId1"/>
    </p:custDataLst>
    <p:extLst>
      <p:ext uri="{BB962C8B-B14F-4D97-AF65-F5344CB8AC3E}">
        <p14:creationId xmlns:p14="http://schemas.microsoft.com/office/powerpoint/2010/main" val="38555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par>
                                <p:cTn id="8" presetID="9"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dissolve">
                                      <p:cBhvr>
                                        <p:cTn id="10" dur="500"/>
                                        <p:tgtEl>
                                          <p:spTgt spid="6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dissolve">
                                      <p:cBhvr>
                                        <p:cTn id="13" dur="500"/>
                                        <p:tgtEl>
                                          <p:spTgt spid="6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dissolve">
                                      <p:cBhvr>
                                        <p:cTn id="20" dur="500"/>
                                        <p:tgtEl>
                                          <p:spTgt spid="68"/>
                                        </p:tgtEl>
                                      </p:cBhvr>
                                    </p:animEffect>
                                  </p:childTnLst>
                                </p:cTn>
                              </p:par>
                              <p:par>
                                <p:cTn id="21" presetID="9"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dissolve">
                                      <p:cBhvr>
                                        <p:cTn id="23" dur="500"/>
                                        <p:tgtEl>
                                          <p:spTgt spid="71"/>
                                        </p:tgtEl>
                                      </p:cBhvr>
                                    </p:animEffect>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2.91667E-6 2.22222E-6 L -0.21718 -0.06991 " pathEditMode="relative" rAng="0" ptsTypes="AA">
                                      <p:cBhvr>
                                        <p:cTn id="26" dur="2000" fill="hold"/>
                                        <p:tgtEl>
                                          <p:spTgt spid="68"/>
                                        </p:tgtEl>
                                        <p:attrNameLst>
                                          <p:attrName>ppt_x</p:attrName>
                                          <p:attrName>ppt_y</p:attrName>
                                        </p:attrNameLst>
                                      </p:cBhvr>
                                      <p:rCtr x="-10859" y="-3495"/>
                                    </p:animMotion>
                                  </p:childTnLst>
                                </p:cTn>
                              </p:par>
                              <p:par>
                                <p:cTn id="27" presetID="42" presetClass="path" presetSubtype="0" accel="50000" decel="50000" fill="hold" nodeType="withEffect">
                                  <p:stCondLst>
                                    <p:cond delay="0"/>
                                  </p:stCondLst>
                                  <p:childTnLst>
                                    <p:animMotion origin="layout" path="M -2.91667E-6 3.7037E-6 L -0.20664 0.13333 " pathEditMode="relative" rAng="0" ptsTypes="AA">
                                      <p:cBhvr>
                                        <p:cTn id="28" dur="2000" fill="hold"/>
                                        <p:tgtEl>
                                          <p:spTgt spid="71"/>
                                        </p:tgtEl>
                                        <p:attrNameLst>
                                          <p:attrName>ppt_x</p:attrName>
                                          <p:attrName>ppt_y</p:attrName>
                                        </p:attrNameLst>
                                      </p:cBhvr>
                                      <p:rCtr x="-10339" y="6667"/>
                                    </p:animMotion>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dissolve">
                                      <p:cBhvr>
                                        <p:cTn id="32" dur="500"/>
                                        <p:tgtEl>
                                          <p:spTgt spid="6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dissolve">
                                      <p:cBhvr>
                                        <p:cTn id="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5" grpId="0" animBg="1"/>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phic 49" descr="Document">
            <a:extLst>
              <a:ext uri="{FF2B5EF4-FFF2-40B4-BE49-F238E27FC236}">
                <a16:creationId xmlns:a16="http://schemas.microsoft.com/office/drawing/2014/main" id="{36AA3397-567D-4D20-A647-DDA7A9F76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1898" y="1754228"/>
            <a:ext cx="914400" cy="914400"/>
          </a:xfrm>
          <a:prstGeom prst="rect">
            <a:avLst/>
          </a:prstGeom>
        </p:spPr>
      </p:pic>
      <p:sp>
        <p:nvSpPr>
          <p:cNvPr id="51" name="TextBox 50">
            <a:extLst>
              <a:ext uri="{FF2B5EF4-FFF2-40B4-BE49-F238E27FC236}">
                <a16:creationId xmlns:a16="http://schemas.microsoft.com/office/drawing/2014/main" id="{D023C1D3-2A1F-4684-BB58-8F3E59FB24B3}"/>
              </a:ext>
            </a:extLst>
          </p:cNvPr>
          <p:cNvSpPr txBox="1"/>
          <p:nvPr/>
        </p:nvSpPr>
        <p:spPr>
          <a:xfrm flipH="1">
            <a:off x="4348925" y="1229794"/>
            <a:ext cx="2840527" cy="646331"/>
          </a:xfrm>
          <a:prstGeom prst="rect">
            <a:avLst/>
          </a:prstGeom>
          <a:noFill/>
        </p:spPr>
        <p:txBody>
          <a:bodyPr wrap="square" rtlCol="0">
            <a:spAutoFit/>
          </a:bodyPr>
          <a:lstStyle/>
          <a:p>
            <a:r>
              <a:rPr lang="en-US" sz="3600" b="1"/>
              <a:t>Expired Lease</a:t>
            </a:r>
          </a:p>
        </p:txBody>
      </p:sp>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Lease Deferred State</a:t>
            </a:r>
            <a:endParaRPr lang="en-US" sz="4800">
              <a:solidFill>
                <a:schemeClr val="tx1">
                  <a:lumMod val="50000"/>
                </a:schemeClr>
              </a:solidFill>
            </a:endParaRPr>
          </a:p>
        </p:txBody>
      </p:sp>
      <p:sp>
        <p:nvSpPr>
          <p:cNvPr id="7" name="Slide Number Placeholder 6">
            <a:extLst>
              <a:ext uri="{FF2B5EF4-FFF2-40B4-BE49-F238E27FC236}">
                <a16:creationId xmlns:a16="http://schemas.microsoft.com/office/drawing/2014/main" id="{2792FD33-5E90-458B-8AAE-546F423432DE}"/>
              </a:ext>
            </a:extLst>
          </p:cNvPr>
          <p:cNvSpPr>
            <a:spLocks noGrp="1"/>
          </p:cNvSpPr>
          <p:nvPr>
            <p:ph type="sldNum" sz="quarter" idx="4"/>
          </p:nvPr>
        </p:nvSpPr>
        <p:spPr/>
        <p:txBody>
          <a:bodyPr/>
          <a:lstStyle/>
          <a:p>
            <a:fld id="{2BC6E398-9417-E741-BFFC-7477F592D70A}" type="slidenum">
              <a:rPr lang="en-US" smtClean="0"/>
              <a:t>13</a:t>
            </a:fld>
            <a:endParaRPr lang="en-US"/>
          </a:p>
        </p:txBody>
      </p:sp>
      <p:sp>
        <p:nvSpPr>
          <p:cNvPr id="24" name="Rectangle 23">
            <a:extLst>
              <a:ext uri="{FF2B5EF4-FFF2-40B4-BE49-F238E27FC236}">
                <a16:creationId xmlns:a16="http://schemas.microsoft.com/office/drawing/2014/main" id="{1BD5DA73-34A5-4107-AA8C-86E3D6C441E9}"/>
              </a:ext>
            </a:extLst>
          </p:cNvPr>
          <p:cNvSpPr/>
          <p:nvPr/>
        </p:nvSpPr>
        <p:spPr>
          <a:xfrm>
            <a:off x="2403098" y="4374612"/>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App</a:t>
            </a:r>
            <a:endParaRPr lang="en-US" sz="3600"/>
          </a:p>
        </p:txBody>
      </p:sp>
      <p:sp>
        <p:nvSpPr>
          <p:cNvPr id="25" name="Rectangle 24">
            <a:extLst>
              <a:ext uri="{FF2B5EF4-FFF2-40B4-BE49-F238E27FC236}">
                <a16:creationId xmlns:a16="http://schemas.microsoft.com/office/drawing/2014/main" id="{7FFA6697-C462-4BCF-9ECB-2BD83B713D75}"/>
              </a:ext>
            </a:extLst>
          </p:cNvPr>
          <p:cNvSpPr/>
          <p:nvPr/>
        </p:nvSpPr>
        <p:spPr>
          <a:xfrm>
            <a:off x="8067363" y="2954150"/>
            <a:ext cx="2743200" cy="2743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a:p>
          <a:p>
            <a:pPr algn="ctr"/>
            <a:endParaRPr lang="en-US" sz="4800"/>
          </a:p>
          <a:p>
            <a:pPr algn="ctr"/>
            <a:r>
              <a:rPr lang="en-US" sz="4800"/>
              <a:t>Mobile </a:t>
            </a:r>
          </a:p>
          <a:p>
            <a:pPr algn="ctr"/>
            <a:r>
              <a:rPr lang="en-US" sz="4800"/>
              <a:t>System</a:t>
            </a:r>
          </a:p>
          <a:p>
            <a:pPr algn="ctr"/>
            <a:endParaRPr lang="en-US" sz="4800"/>
          </a:p>
        </p:txBody>
      </p:sp>
      <p:sp>
        <p:nvSpPr>
          <p:cNvPr id="28" name="Rectangle 27">
            <a:extLst>
              <a:ext uri="{FF2B5EF4-FFF2-40B4-BE49-F238E27FC236}">
                <a16:creationId xmlns:a16="http://schemas.microsoft.com/office/drawing/2014/main" id="{2AC8F484-CE24-4BC3-986B-760929574A53}"/>
              </a:ext>
            </a:extLst>
          </p:cNvPr>
          <p:cNvSpPr/>
          <p:nvPr/>
        </p:nvSpPr>
        <p:spPr>
          <a:xfrm>
            <a:off x="8488680" y="3134806"/>
            <a:ext cx="1920240" cy="64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ysClr val="windowText" lastClr="000000"/>
                </a:solidFill>
              </a:rPr>
              <a:t>Resource</a:t>
            </a:r>
          </a:p>
        </p:txBody>
      </p:sp>
      <p:sp>
        <p:nvSpPr>
          <p:cNvPr id="30" name="Rectangle 29">
            <a:extLst>
              <a:ext uri="{FF2B5EF4-FFF2-40B4-BE49-F238E27FC236}">
                <a16:creationId xmlns:a16="http://schemas.microsoft.com/office/drawing/2014/main" id="{088F34D5-B1FD-4D52-A392-9A7B16E307DE}"/>
              </a:ext>
            </a:extLst>
          </p:cNvPr>
          <p:cNvSpPr/>
          <p:nvPr/>
        </p:nvSpPr>
        <p:spPr>
          <a:xfrm>
            <a:off x="2386793" y="1999857"/>
            <a:ext cx="1737360" cy="1737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200"/>
          </a:p>
          <a:p>
            <a:pPr algn="ctr"/>
            <a:endParaRPr lang="en-US" sz="3200"/>
          </a:p>
          <a:p>
            <a:pPr algn="ctr"/>
            <a:r>
              <a:rPr lang="en-US" sz="3200"/>
              <a:t>App</a:t>
            </a:r>
          </a:p>
        </p:txBody>
      </p:sp>
      <p:sp>
        <p:nvSpPr>
          <p:cNvPr id="32" name="Rectangle 31">
            <a:extLst>
              <a:ext uri="{FF2B5EF4-FFF2-40B4-BE49-F238E27FC236}">
                <a16:creationId xmlns:a16="http://schemas.microsoft.com/office/drawing/2014/main" id="{62D831EF-F7FB-46DB-A16A-83826D4FA826}"/>
              </a:ext>
            </a:extLst>
          </p:cNvPr>
          <p:cNvSpPr/>
          <p:nvPr/>
        </p:nvSpPr>
        <p:spPr>
          <a:xfrm>
            <a:off x="2494538" y="2135547"/>
            <a:ext cx="155448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Resource</a:t>
            </a:r>
          </a:p>
        </p:txBody>
      </p:sp>
      <p:cxnSp>
        <p:nvCxnSpPr>
          <p:cNvPr id="33" name="Straight Arrow Connector 32">
            <a:extLst>
              <a:ext uri="{FF2B5EF4-FFF2-40B4-BE49-F238E27FC236}">
                <a16:creationId xmlns:a16="http://schemas.microsoft.com/office/drawing/2014/main" id="{76EC1E30-FFCD-4B5E-9996-A327FA4D8B7F}"/>
              </a:ext>
            </a:extLst>
          </p:cNvPr>
          <p:cNvCxnSpPr>
            <a:cxnSpLocks/>
            <a:stCxn id="28" idx="1"/>
            <a:endCxn id="30" idx="3"/>
          </p:cNvCxnSpPr>
          <p:nvPr/>
        </p:nvCxnSpPr>
        <p:spPr>
          <a:xfrm flipH="1" flipV="1">
            <a:off x="4124153" y="2868537"/>
            <a:ext cx="4364527" cy="586309"/>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D1AB2DA9-B3B7-4979-ABC7-D0A4ACDA5AAB}"/>
              </a:ext>
            </a:extLst>
          </p:cNvPr>
          <p:cNvCxnSpPr>
            <a:cxnSpLocks/>
            <a:stCxn id="28" idx="1"/>
            <a:endCxn id="24" idx="3"/>
          </p:cNvCxnSpPr>
          <p:nvPr/>
        </p:nvCxnSpPr>
        <p:spPr>
          <a:xfrm flipH="1">
            <a:off x="4140458" y="3454846"/>
            <a:ext cx="4348222" cy="1788446"/>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89CA6E84-B1DA-4F35-83D1-4310558D1747}"/>
              </a:ext>
            </a:extLst>
          </p:cNvPr>
          <p:cNvSpPr/>
          <p:nvPr/>
        </p:nvSpPr>
        <p:spPr>
          <a:xfrm>
            <a:off x="2478233" y="4504244"/>
            <a:ext cx="155448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rPr>
              <a:t>Resource</a:t>
            </a:r>
          </a:p>
        </p:txBody>
      </p:sp>
      <p:sp>
        <p:nvSpPr>
          <p:cNvPr id="45" name="TextBox 44">
            <a:extLst>
              <a:ext uri="{FF2B5EF4-FFF2-40B4-BE49-F238E27FC236}">
                <a16:creationId xmlns:a16="http://schemas.microsoft.com/office/drawing/2014/main" id="{EE30443C-81FA-439C-9187-AC2892B07DB7}"/>
              </a:ext>
            </a:extLst>
          </p:cNvPr>
          <p:cNvSpPr txBox="1"/>
          <p:nvPr/>
        </p:nvSpPr>
        <p:spPr>
          <a:xfrm flipH="1">
            <a:off x="4371172" y="1236131"/>
            <a:ext cx="3559367" cy="646331"/>
          </a:xfrm>
          <a:prstGeom prst="rect">
            <a:avLst/>
          </a:prstGeom>
          <a:solidFill>
            <a:schemeClr val="bg1"/>
          </a:solidFill>
        </p:spPr>
        <p:txBody>
          <a:bodyPr wrap="square" rtlCol="0">
            <a:spAutoFit/>
          </a:bodyPr>
          <a:lstStyle/>
          <a:p>
            <a:r>
              <a:rPr lang="en-US" sz="3600" b="1"/>
              <a:t>Deferred Lease</a:t>
            </a:r>
          </a:p>
        </p:txBody>
      </p:sp>
      <p:sp>
        <p:nvSpPr>
          <p:cNvPr id="2" name="TextBox 1">
            <a:extLst>
              <a:ext uri="{FF2B5EF4-FFF2-40B4-BE49-F238E27FC236}">
                <a16:creationId xmlns:a16="http://schemas.microsoft.com/office/drawing/2014/main" id="{196B82C6-94A8-497B-821E-4B7E39587EFD}"/>
              </a:ext>
            </a:extLst>
          </p:cNvPr>
          <p:cNvSpPr txBox="1"/>
          <p:nvPr/>
        </p:nvSpPr>
        <p:spPr>
          <a:xfrm>
            <a:off x="341656" y="1451482"/>
            <a:ext cx="3707362" cy="461665"/>
          </a:xfrm>
          <a:prstGeom prst="rect">
            <a:avLst/>
          </a:prstGeom>
          <a:noFill/>
        </p:spPr>
        <p:txBody>
          <a:bodyPr wrap="none" rtlCol="0">
            <a:spAutoFit/>
          </a:bodyPr>
          <a:lstStyle/>
          <a:p>
            <a:r>
              <a:rPr lang="en-US" sz="2400"/>
              <a:t>Misbehavior in the last term</a:t>
            </a:r>
          </a:p>
        </p:txBody>
      </p:sp>
      <p:pic>
        <p:nvPicPr>
          <p:cNvPr id="44" name="Graphic 43" descr="Document">
            <a:extLst>
              <a:ext uri="{FF2B5EF4-FFF2-40B4-BE49-F238E27FC236}">
                <a16:creationId xmlns:a16="http://schemas.microsoft.com/office/drawing/2014/main" id="{EEE9E8D8-37F0-4041-9387-8B0B357E7B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1898" y="1754228"/>
            <a:ext cx="914400" cy="914400"/>
          </a:xfrm>
          <a:prstGeom prst="rect">
            <a:avLst/>
          </a:prstGeom>
        </p:spPr>
      </p:pic>
      <p:pic>
        <p:nvPicPr>
          <p:cNvPr id="52" name="Picture 2" descr="mage result for cross png">
            <a:extLst>
              <a:ext uri="{FF2B5EF4-FFF2-40B4-BE49-F238E27FC236}">
                <a16:creationId xmlns:a16="http://schemas.microsoft.com/office/drawing/2014/main" id="{659CF653-4609-408D-8AE0-46791C370D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765" y="2051228"/>
            <a:ext cx="490588" cy="60887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265DE4B2-8AE8-4F00-BBFA-2206C6DDCD7C}"/>
              </a:ext>
            </a:extLst>
          </p:cNvPr>
          <p:cNvSpPr txBox="1"/>
          <p:nvPr/>
        </p:nvSpPr>
        <p:spPr>
          <a:xfrm flipH="1">
            <a:off x="4366814" y="1231488"/>
            <a:ext cx="3559367" cy="646331"/>
          </a:xfrm>
          <a:prstGeom prst="rect">
            <a:avLst/>
          </a:prstGeom>
          <a:solidFill>
            <a:schemeClr val="bg1"/>
          </a:solidFill>
        </p:spPr>
        <p:txBody>
          <a:bodyPr wrap="square" rtlCol="0">
            <a:spAutoFit/>
          </a:bodyPr>
          <a:lstStyle/>
          <a:p>
            <a:r>
              <a:rPr lang="en-US" sz="3600" b="1"/>
              <a:t>Active Lease</a:t>
            </a:r>
          </a:p>
        </p:txBody>
      </p:sp>
      <p:pic>
        <p:nvPicPr>
          <p:cNvPr id="60" name="Graphic 59" descr="Document">
            <a:extLst>
              <a:ext uri="{FF2B5EF4-FFF2-40B4-BE49-F238E27FC236}">
                <a16:creationId xmlns:a16="http://schemas.microsoft.com/office/drawing/2014/main" id="{36497B46-C9C6-460E-817D-7608685492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1898" y="1758871"/>
            <a:ext cx="914400" cy="914400"/>
          </a:xfrm>
          <a:prstGeom prst="rect">
            <a:avLst/>
          </a:prstGeom>
        </p:spPr>
      </p:pic>
      <p:sp>
        <p:nvSpPr>
          <p:cNvPr id="53" name="TextBox 52">
            <a:extLst>
              <a:ext uri="{FF2B5EF4-FFF2-40B4-BE49-F238E27FC236}">
                <a16:creationId xmlns:a16="http://schemas.microsoft.com/office/drawing/2014/main" id="{967F54FF-962C-4010-9929-3962D4C76F45}"/>
              </a:ext>
            </a:extLst>
          </p:cNvPr>
          <p:cNvSpPr txBox="1"/>
          <p:nvPr/>
        </p:nvSpPr>
        <p:spPr>
          <a:xfrm>
            <a:off x="341656" y="1480541"/>
            <a:ext cx="3559367" cy="461665"/>
          </a:xfrm>
          <a:prstGeom prst="rect">
            <a:avLst/>
          </a:prstGeom>
          <a:solidFill>
            <a:schemeClr val="bg1"/>
          </a:solidFill>
        </p:spPr>
        <p:txBody>
          <a:bodyPr wrap="square" rtlCol="0">
            <a:spAutoFit/>
          </a:bodyPr>
          <a:lstStyle/>
          <a:p>
            <a:r>
              <a:rPr lang="en-US" sz="2400"/>
              <a:t>Revoke for Delay interval</a:t>
            </a:r>
          </a:p>
        </p:txBody>
      </p:sp>
      <p:pic>
        <p:nvPicPr>
          <p:cNvPr id="62" name="Graphic 61" descr="Bug">
            <a:extLst>
              <a:ext uri="{FF2B5EF4-FFF2-40B4-BE49-F238E27FC236}">
                <a16:creationId xmlns:a16="http://schemas.microsoft.com/office/drawing/2014/main" id="{90A252D7-BE05-4E33-B73D-F4BC96D4CB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00726" y="2711319"/>
            <a:ext cx="509491" cy="509491"/>
          </a:xfrm>
          <a:prstGeom prst="rect">
            <a:avLst/>
          </a:prstGeom>
        </p:spPr>
      </p:pic>
    </p:spTree>
    <p:extLst>
      <p:ext uri="{BB962C8B-B14F-4D97-AF65-F5344CB8AC3E}">
        <p14:creationId xmlns:p14="http://schemas.microsoft.com/office/powerpoint/2010/main" val="246950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dissolve">
                                      <p:cBhvr>
                                        <p:cTn id="15" dur="500"/>
                                        <p:tgtEl>
                                          <p:spTgt spid="62"/>
                                        </p:tgtEl>
                                      </p:cBhvr>
                                    </p:animEffect>
                                  </p:childTnLst>
                                </p:cTn>
                              </p:par>
                              <p:par>
                                <p:cTn id="16" presetID="9"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dissolve">
                                      <p:cBhvr>
                                        <p:cTn id="33" dur="500"/>
                                        <p:tgtEl>
                                          <p:spTgt spid="53"/>
                                        </p:tgtEl>
                                      </p:cBhvr>
                                    </p:animEffect>
                                  </p:childTnLst>
                                </p:cTn>
                              </p:par>
                              <p:par>
                                <p:cTn id="34" presetID="9" presetClass="exit" presetSubtype="0" fill="hold" grpId="1" nodeType="withEffect">
                                  <p:stCondLst>
                                    <p:cond delay="0"/>
                                  </p:stCondLst>
                                  <p:childTnLst>
                                    <p:animEffect transition="out" filter="dissolv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dissolve">
                                      <p:cBhvr>
                                        <p:cTn id="39" dur="500"/>
                                        <p:tgtEl>
                                          <p:spTgt spid="60"/>
                                        </p:tgtEl>
                                      </p:cBhvr>
                                    </p:animEffect>
                                  </p:childTnLst>
                                </p:cTn>
                              </p:par>
                              <p:par>
                                <p:cTn id="40" presetID="9" presetClass="exit" presetSubtype="0" fill="hold" nodeType="withEffect">
                                  <p:stCondLst>
                                    <p:cond delay="0"/>
                                  </p:stCondLst>
                                  <p:childTnLst>
                                    <p:animEffect transition="out" filter="dissolv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par>
                                <p:cTn id="43" presetID="9"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dissolve">
                                      <p:cBhvr>
                                        <p:cTn id="45" dur="500"/>
                                        <p:tgtEl>
                                          <p:spTgt spid="61"/>
                                        </p:tgtEl>
                                      </p:cBhvr>
                                    </p:animEffect>
                                  </p:childTnLst>
                                </p:cTn>
                              </p:par>
                              <p:par>
                                <p:cTn id="46" presetID="9" presetClass="exit" presetSubtype="0" fill="hold" nodeType="withEffect">
                                  <p:stCondLst>
                                    <p:cond delay="0"/>
                                  </p:stCondLst>
                                  <p:childTnLst>
                                    <p:animEffect transition="out" filter="dissolve">
                                      <p:cBhvr>
                                        <p:cTn id="47" dur="500"/>
                                        <p:tgtEl>
                                          <p:spTgt spid="52"/>
                                        </p:tgtEl>
                                      </p:cBhvr>
                                    </p:animEffect>
                                    <p:set>
                                      <p:cBhvr>
                                        <p:cTn id="48"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5" grpId="0" animBg="1"/>
      <p:bldP spid="2" grpId="0"/>
      <p:bldP spid="2" grpId="1"/>
      <p:bldP spid="61"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An Example – Buggy K-9 Mail</a:t>
            </a:r>
            <a:endParaRPr lang="en-US" sz="4800">
              <a:solidFill>
                <a:schemeClr val="tx1">
                  <a:lumMod val="50000"/>
                </a:schemeClr>
              </a:solidFill>
            </a:endParaRPr>
          </a:p>
        </p:txBody>
      </p:sp>
      <p:cxnSp>
        <p:nvCxnSpPr>
          <p:cNvPr id="12" name="Straight Arrow Connector 11">
            <a:extLst>
              <a:ext uri="{FF2B5EF4-FFF2-40B4-BE49-F238E27FC236}">
                <a16:creationId xmlns:a16="http://schemas.microsoft.com/office/drawing/2014/main" id="{88955CFF-5030-467E-9C57-41705C0E990C}"/>
              </a:ext>
            </a:extLst>
          </p:cNvPr>
          <p:cNvCxnSpPr>
            <a:cxnSpLocks/>
          </p:cNvCxnSpPr>
          <p:nvPr/>
        </p:nvCxnSpPr>
        <p:spPr>
          <a:xfrm>
            <a:off x="6819516" y="2631189"/>
            <a:ext cx="4655702"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aphicFrame>
        <p:nvGraphicFramePr>
          <p:cNvPr id="15" name="Diagram 14">
            <a:extLst>
              <a:ext uri="{FF2B5EF4-FFF2-40B4-BE49-F238E27FC236}">
                <a16:creationId xmlns:a16="http://schemas.microsoft.com/office/drawing/2014/main" id="{DBA6C7DF-2BEA-4E1A-AC75-8242111132A8}"/>
              </a:ext>
            </a:extLst>
          </p:cNvPr>
          <p:cNvGraphicFramePr/>
          <p:nvPr>
            <p:extLst>
              <p:ext uri="{D42A27DB-BD31-4B8C-83A1-F6EECF244321}">
                <p14:modId xmlns:p14="http://schemas.microsoft.com/office/powerpoint/2010/main" val="2395603011"/>
              </p:ext>
            </p:extLst>
          </p:nvPr>
        </p:nvGraphicFramePr>
        <p:xfrm>
          <a:off x="4553197" y="1880489"/>
          <a:ext cx="2277288" cy="2915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E6890216-BF18-4CD5-AC5D-5F1F3172536C}"/>
              </a:ext>
            </a:extLst>
          </p:cNvPr>
          <p:cNvSpPr/>
          <p:nvPr/>
        </p:nvSpPr>
        <p:spPr>
          <a:xfrm>
            <a:off x="6942771" y="3063142"/>
            <a:ext cx="9144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a:extLst>
              <a:ext uri="{FF2B5EF4-FFF2-40B4-BE49-F238E27FC236}">
                <a16:creationId xmlns:a16="http://schemas.microsoft.com/office/drawing/2014/main" id="{EF0ECFB5-C42E-4AF5-880E-AA725C08E941}"/>
              </a:ext>
            </a:extLst>
          </p:cNvPr>
          <p:cNvSpPr/>
          <p:nvPr/>
        </p:nvSpPr>
        <p:spPr>
          <a:xfrm>
            <a:off x="6939770" y="3063145"/>
            <a:ext cx="45720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CF333F25-B1BE-49B6-AFBC-D27F12507810}"/>
              </a:ext>
            </a:extLst>
          </p:cNvPr>
          <p:cNvSpPr/>
          <p:nvPr/>
        </p:nvSpPr>
        <p:spPr>
          <a:xfrm>
            <a:off x="7391851" y="3063145"/>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819F4C-4BC0-4131-AF91-D5F78CFD2C08}"/>
              </a:ext>
            </a:extLst>
          </p:cNvPr>
          <p:cNvSpPr/>
          <p:nvPr/>
        </p:nvSpPr>
        <p:spPr>
          <a:xfrm>
            <a:off x="9156531" y="3063115"/>
            <a:ext cx="9144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a:extLst>
              <a:ext uri="{FF2B5EF4-FFF2-40B4-BE49-F238E27FC236}">
                <a16:creationId xmlns:a16="http://schemas.microsoft.com/office/drawing/2014/main" id="{F571B695-C74A-4E71-A60D-3D0D179B183E}"/>
              </a:ext>
            </a:extLst>
          </p:cNvPr>
          <p:cNvSpPr/>
          <p:nvPr/>
        </p:nvSpPr>
        <p:spPr>
          <a:xfrm>
            <a:off x="8382562" y="3063151"/>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321F62A-B2D3-4C64-9C1E-05E17F79692C}"/>
              </a:ext>
            </a:extLst>
          </p:cNvPr>
          <p:cNvSpPr/>
          <p:nvPr/>
        </p:nvSpPr>
        <p:spPr>
          <a:xfrm>
            <a:off x="8426707" y="3063154"/>
            <a:ext cx="689224" cy="365754"/>
          </a:xfrm>
          <a:prstGeom prst="rect">
            <a:avLst/>
          </a:prstGeom>
          <a:pattFill prst="wdUpDiag">
            <a:fgClr>
              <a:srgbClr val="C00000"/>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4E9112F2-DE18-4C38-89F6-A5426330DF59}"/>
              </a:ext>
            </a:extLst>
          </p:cNvPr>
          <p:cNvSpPr/>
          <p:nvPr/>
        </p:nvSpPr>
        <p:spPr>
          <a:xfrm>
            <a:off x="7437570" y="3063121"/>
            <a:ext cx="45720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8A545061-A85B-461F-BFB8-A6671AC0D122}"/>
              </a:ext>
            </a:extLst>
          </p:cNvPr>
          <p:cNvSpPr/>
          <p:nvPr/>
        </p:nvSpPr>
        <p:spPr>
          <a:xfrm>
            <a:off x="9115931" y="3063154"/>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62B0461-6C98-4D76-BA9F-7A55858BA4FF}"/>
              </a:ext>
            </a:extLst>
          </p:cNvPr>
          <p:cNvSpPr/>
          <p:nvPr/>
        </p:nvSpPr>
        <p:spPr>
          <a:xfrm>
            <a:off x="10159100" y="3064004"/>
            <a:ext cx="45720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9" name="Group 48">
            <a:extLst>
              <a:ext uri="{FF2B5EF4-FFF2-40B4-BE49-F238E27FC236}">
                <a16:creationId xmlns:a16="http://schemas.microsoft.com/office/drawing/2014/main" id="{B9CCBBE6-3EC9-4D03-99FD-B59BC995015C}"/>
              </a:ext>
            </a:extLst>
          </p:cNvPr>
          <p:cNvGrpSpPr/>
          <p:nvPr/>
        </p:nvGrpSpPr>
        <p:grpSpPr>
          <a:xfrm>
            <a:off x="8211883" y="4017520"/>
            <a:ext cx="3657600" cy="1463040"/>
            <a:chOff x="7836000" y="4575924"/>
            <a:chExt cx="3657600" cy="1463040"/>
          </a:xfrm>
        </p:grpSpPr>
        <p:sp>
          <p:nvSpPr>
            <p:cNvPr id="44" name="TextBox 43">
              <a:extLst>
                <a:ext uri="{FF2B5EF4-FFF2-40B4-BE49-F238E27FC236}">
                  <a16:creationId xmlns:a16="http://schemas.microsoft.com/office/drawing/2014/main" id="{46568698-276E-4F29-B45E-2857E5194676}"/>
                </a:ext>
              </a:extLst>
            </p:cNvPr>
            <p:cNvSpPr txBox="1"/>
            <p:nvPr/>
          </p:nvSpPr>
          <p:spPr>
            <a:xfrm>
              <a:off x="7836000" y="4575924"/>
              <a:ext cx="3657600" cy="1463040"/>
            </a:xfrm>
            <a:prstGeom prst="rect">
              <a:avLst/>
            </a:prstGeom>
            <a:noFill/>
            <a:ln w="19050">
              <a:solidFill>
                <a:schemeClr val="tx1"/>
              </a:solidFill>
            </a:ln>
          </p:spPr>
          <p:txBody>
            <a:bodyPr wrap="square" rtlCol="0">
              <a:spAutoFit/>
            </a:bodyPr>
            <a:lstStyle/>
            <a:p>
              <a:r>
                <a:rPr lang="en-US" sz="2800"/>
                <a:t>             Active state</a:t>
              </a:r>
            </a:p>
            <a:p>
              <a:r>
                <a:rPr lang="en-US" sz="2800"/>
                <a:t>             Term expiration</a:t>
              </a:r>
            </a:p>
            <a:p>
              <a:r>
                <a:rPr lang="en-US" sz="2800"/>
                <a:t>             Deferred state</a:t>
              </a:r>
            </a:p>
            <a:p>
              <a:r>
                <a:rPr lang="en-US" sz="2800"/>
                <a:t>              </a:t>
              </a:r>
            </a:p>
          </p:txBody>
        </p:sp>
        <p:sp>
          <p:nvSpPr>
            <p:cNvPr id="45" name="Rectangle 44">
              <a:extLst>
                <a:ext uri="{FF2B5EF4-FFF2-40B4-BE49-F238E27FC236}">
                  <a16:creationId xmlns:a16="http://schemas.microsoft.com/office/drawing/2014/main" id="{3834E2B1-94E3-4ABF-9E4E-EA78F45BEF28}"/>
                </a:ext>
              </a:extLst>
            </p:cNvPr>
            <p:cNvSpPr/>
            <p:nvPr/>
          </p:nvSpPr>
          <p:spPr>
            <a:xfrm>
              <a:off x="7981110" y="4665608"/>
              <a:ext cx="882315"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a:extLst>
                <a:ext uri="{FF2B5EF4-FFF2-40B4-BE49-F238E27FC236}">
                  <a16:creationId xmlns:a16="http://schemas.microsoft.com/office/drawing/2014/main" id="{B7817826-FC00-4A0B-B977-F2EA8B28304B}"/>
                </a:ext>
              </a:extLst>
            </p:cNvPr>
            <p:cNvSpPr/>
            <p:nvPr/>
          </p:nvSpPr>
          <p:spPr>
            <a:xfrm>
              <a:off x="8382945" y="5097159"/>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BB3847B-7610-430A-BFAA-11C95AB28E8E}"/>
                </a:ext>
              </a:extLst>
            </p:cNvPr>
            <p:cNvSpPr/>
            <p:nvPr/>
          </p:nvSpPr>
          <p:spPr>
            <a:xfrm>
              <a:off x="7993905" y="5528710"/>
              <a:ext cx="882315" cy="365754"/>
            </a:xfrm>
            <a:prstGeom prst="rect">
              <a:avLst/>
            </a:prstGeom>
            <a:pattFill prst="wdUpDiag">
              <a:fgClr>
                <a:srgbClr val="C00000"/>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0" name="Rectangle 39">
            <a:extLst>
              <a:ext uri="{FF2B5EF4-FFF2-40B4-BE49-F238E27FC236}">
                <a16:creationId xmlns:a16="http://schemas.microsoft.com/office/drawing/2014/main" id="{96076CB7-C7B3-4ABC-AFEA-2DBCE546594C}"/>
              </a:ext>
            </a:extLst>
          </p:cNvPr>
          <p:cNvSpPr/>
          <p:nvPr/>
        </p:nvSpPr>
        <p:spPr>
          <a:xfrm>
            <a:off x="7884762" y="3063148"/>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AD5A32F-0AC7-47DB-91E6-A87D50D47A7B}"/>
              </a:ext>
            </a:extLst>
          </p:cNvPr>
          <p:cNvSpPr/>
          <p:nvPr/>
        </p:nvSpPr>
        <p:spPr>
          <a:xfrm>
            <a:off x="7930481" y="3063148"/>
            <a:ext cx="45720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a:extLst>
              <a:ext uri="{FF2B5EF4-FFF2-40B4-BE49-F238E27FC236}">
                <a16:creationId xmlns:a16="http://schemas.microsoft.com/office/drawing/2014/main" id="{7896A8C7-6683-4561-9653-BC0ACC37B3BB}"/>
              </a:ext>
            </a:extLst>
          </p:cNvPr>
          <p:cNvSpPr>
            <a:spLocks noGrp="1"/>
          </p:cNvSpPr>
          <p:nvPr>
            <p:ph type="sldNum" sz="quarter" idx="4"/>
          </p:nvPr>
        </p:nvSpPr>
        <p:spPr/>
        <p:txBody>
          <a:bodyPr/>
          <a:lstStyle/>
          <a:p>
            <a:fld id="{2BC6E398-9417-E741-BFFC-7477F592D70A}" type="slidenum">
              <a:rPr lang="en-US" smtClean="0"/>
              <a:t>14</a:t>
            </a:fld>
            <a:endParaRPr lang="en-US"/>
          </a:p>
        </p:txBody>
      </p:sp>
      <p:sp>
        <p:nvSpPr>
          <p:cNvPr id="2" name="TextBox 1">
            <a:extLst>
              <a:ext uri="{FF2B5EF4-FFF2-40B4-BE49-F238E27FC236}">
                <a16:creationId xmlns:a16="http://schemas.microsoft.com/office/drawing/2014/main" id="{A12E9D39-3CE0-4D81-B797-6246E55A06B5}"/>
              </a:ext>
            </a:extLst>
          </p:cNvPr>
          <p:cNvSpPr txBox="1"/>
          <p:nvPr/>
        </p:nvSpPr>
        <p:spPr>
          <a:xfrm>
            <a:off x="11268415" y="1897617"/>
            <a:ext cx="906017" cy="523220"/>
          </a:xfrm>
          <a:prstGeom prst="rect">
            <a:avLst/>
          </a:prstGeom>
          <a:noFill/>
        </p:spPr>
        <p:txBody>
          <a:bodyPr wrap="none" rtlCol="0">
            <a:spAutoFit/>
          </a:bodyPr>
          <a:lstStyle/>
          <a:p>
            <a:r>
              <a:rPr lang="en-US" sz="2800"/>
              <a:t>Time</a:t>
            </a:r>
          </a:p>
        </p:txBody>
      </p:sp>
      <p:sp>
        <p:nvSpPr>
          <p:cNvPr id="53" name="Rectangle 52">
            <a:extLst>
              <a:ext uri="{FF2B5EF4-FFF2-40B4-BE49-F238E27FC236}">
                <a16:creationId xmlns:a16="http://schemas.microsoft.com/office/drawing/2014/main" id="{32171BDA-AEE5-4B10-973D-76F92383B0BC}"/>
              </a:ext>
            </a:extLst>
          </p:cNvPr>
          <p:cNvSpPr/>
          <p:nvPr/>
        </p:nvSpPr>
        <p:spPr>
          <a:xfrm>
            <a:off x="10114475" y="3064004"/>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A32C964-C65A-4000-A407-0E7673D8894F}"/>
              </a:ext>
            </a:extLst>
          </p:cNvPr>
          <p:cNvSpPr/>
          <p:nvPr/>
        </p:nvSpPr>
        <p:spPr>
          <a:xfrm>
            <a:off x="10658737" y="3064004"/>
            <a:ext cx="45720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a:extLst>
              <a:ext uri="{FF2B5EF4-FFF2-40B4-BE49-F238E27FC236}">
                <a16:creationId xmlns:a16="http://schemas.microsoft.com/office/drawing/2014/main" id="{9650DD4B-5897-4E19-BAA5-74E4BBA2782F}"/>
              </a:ext>
            </a:extLst>
          </p:cNvPr>
          <p:cNvSpPr/>
          <p:nvPr/>
        </p:nvSpPr>
        <p:spPr>
          <a:xfrm>
            <a:off x="10615206" y="3063115"/>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5F0C437-C0A2-4B30-9E0A-12C04C38D935}"/>
              </a:ext>
            </a:extLst>
          </p:cNvPr>
          <p:cNvSpPr/>
          <p:nvPr/>
        </p:nvSpPr>
        <p:spPr>
          <a:xfrm>
            <a:off x="9290891" y="3063157"/>
            <a:ext cx="689224" cy="365754"/>
          </a:xfrm>
          <a:prstGeom prst="rect">
            <a:avLst/>
          </a:prstGeom>
          <a:pattFill prst="wdUpDiag">
            <a:fgClr>
              <a:srgbClr val="C00000"/>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14265D88-707D-466D-A828-3F5D11387F4A}"/>
              </a:ext>
            </a:extLst>
          </p:cNvPr>
          <p:cNvSpPr/>
          <p:nvPr/>
        </p:nvSpPr>
        <p:spPr>
          <a:xfrm>
            <a:off x="9247213" y="3064004"/>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4464310-B7DC-49D9-8C03-22448299CEFC}"/>
              </a:ext>
            </a:extLst>
          </p:cNvPr>
          <p:cNvSpPr/>
          <p:nvPr/>
        </p:nvSpPr>
        <p:spPr>
          <a:xfrm>
            <a:off x="10023035" y="3063965"/>
            <a:ext cx="91440"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A4086C3E-F75F-4966-B62E-A3ACC0EA633D}"/>
              </a:ext>
            </a:extLst>
          </p:cNvPr>
          <p:cNvSpPr/>
          <p:nvPr/>
        </p:nvSpPr>
        <p:spPr>
          <a:xfrm>
            <a:off x="9977316" y="3064004"/>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E841CA9-D4CA-4228-991D-50EEFF71D827}"/>
              </a:ext>
            </a:extLst>
          </p:cNvPr>
          <p:cNvSpPr/>
          <p:nvPr/>
        </p:nvSpPr>
        <p:spPr>
          <a:xfrm>
            <a:off x="-412150" y="5866454"/>
            <a:ext cx="10910033" cy="523220"/>
          </a:xfrm>
          <a:prstGeom prst="rect">
            <a:avLst/>
          </a:prstGeom>
        </p:spPr>
        <p:txBody>
          <a:bodyPr wrap="square">
            <a:spAutoFit/>
          </a:bodyPr>
          <a:lstStyle/>
          <a:p>
            <a:pPr lvl="0" algn="ctr"/>
            <a:r>
              <a:rPr lang="en-US" sz="2800" err="1"/>
              <a:t>WakeLock</a:t>
            </a:r>
            <a:r>
              <a:rPr lang="en-US" sz="2800"/>
              <a:t>: a feature to allow apps to control CPU power state</a:t>
            </a:r>
          </a:p>
        </p:txBody>
      </p:sp>
      <p:graphicFrame>
        <p:nvGraphicFramePr>
          <p:cNvPr id="51" name="Table 50">
            <a:extLst>
              <a:ext uri="{FF2B5EF4-FFF2-40B4-BE49-F238E27FC236}">
                <a16:creationId xmlns:a16="http://schemas.microsoft.com/office/drawing/2014/main" id="{18B5768C-CF7D-4A1A-9F6C-A5D85A475254}"/>
              </a:ext>
            </a:extLst>
          </p:cNvPr>
          <p:cNvGraphicFramePr>
            <a:graphicFrameLocks noGrp="1"/>
          </p:cNvGraphicFramePr>
          <p:nvPr>
            <p:extLst>
              <p:ext uri="{D42A27DB-BD31-4B8C-83A1-F6EECF244321}">
                <p14:modId xmlns:p14="http://schemas.microsoft.com/office/powerpoint/2010/main" val="1509595771"/>
              </p:ext>
            </p:extLst>
          </p:nvPr>
        </p:nvGraphicFramePr>
        <p:xfrm>
          <a:off x="204820" y="1493892"/>
          <a:ext cx="3840480" cy="411480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3016215089"/>
                    </a:ext>
                  </a:extLst>
                </a:gridCol>
              </a:tblGrid>
              <a:tr h="732935">
                <a:tc>
                  <a:txBody>
                    <a:bodyPr/>
                    <a:lstStyle/>
                    <a:p>
                      <a:pPr algn="ctr"/>
                      <a:r>
                        <a:rPr lang="en-US" sz="3600"/>
                        <a:t>Code Snippet</a:t>
                      </a:r>
                    </a:p>
                  </a:txBody>
                  <a:tcPr marL="97145" marR="97145" marT="48572" marB="48572" anchor="ctr"/>
                </a:tc>
                <a:extLst>
                  <a:ext uri="{0D108BD9-81ED-4DB2-BD59-A6C34878D82A}">
                    <a16:rowId xmlns:a16="http://schemas.microsoft.com/office/drawing/2014/main" val="2926217241"/>
                  </a:ext>
                </a:extLst>
              </a:tr>
              <a:tr h="3381865">
                <a:tc>
                  <a:txBody>
                    <a:bodyPr/>
                    <a:lstStyle/>
                    <a:p>
                      <a:endParaRPr lang="en-US" sz="1800"/>
                    </a:p>
                  </a:txBody>
                  <a:tcPr marL="97145" marR="97145" marT="48572" marB="48572">
                    <a:solidFill>
                      <a:schemeClr val="accent6">
                        <a:lumMod val="40000"/>
                        <a:lumOff val="60000"/>
                      </a:schemeClr>
                    </a:solidFill>
                  </a:tcPr>
                </a:tc>
                <a:extLst>
                  <a:ext uri="{0D108BD9-81ED-4DB2-BD59-A6C34878D82A}">
                    <a16:rowId xmlns:a16="http://schemas.microsoft.com/office/drawing/2014/main" val="3333243894"/>
                  </a:ext>
                </a:extLst>
              </a:tr>
            </a:tbl>
          </a:graphicData>
        </a:graphic>
      </p:graphicFrame>
      <p:sp>
        <p:nvSpPr>
          <p:cNvPr id="13" name="Arrow: Right 12">
            <a:extLst>
              <a:ext uri="{FF2B5EF4-FFF2-40B4-BE49-F238E27FC236}">
                <a16:creationId xmlns:a16="http://schemas.microsoft.com/office/drawing/2014/main" id="{2CBC58F9-F33E-48EF-98CF-90AAD7671FCA}"/>
              </a:ext>
            </a:extLst>
          </p:cNvPr>
          <p:cNvSpPr/>
          <p:nvPr/>
        </p:nvSpPr>
        <p:spPr>
          <a:xfrm rot="3417102">
            <a:off x="9528209" y="2476583"/>
            <a:ext cx="658306" cy="51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2C21CE-C83C-4677-A3A5-53230E14549D}"/>
              </a:ext>
            </a:extLst>
          </p:cNvPr>
          <p:cNvSpPr txBox="1"/>
          <p:nvPr/>
        </p:nvSpPr>
        <p:spPr>
          <a:xfrm>
            <a:off x="9115931" y="1962218"/>
            <a:ext cx="1046120" cy="523220"/>
          </a:xfrm>
          <a:prstGeom prst="rect">
            <a:avLst/>
          </a:prstGeom>
          <a:noFill/>
        </p:spPr>
        <p:txBody>
          <a:bodyPr wrap="none" rtlCol="0">
            <a:spAutoFit/>
          </a:bodyPr>
          <a:lstStyle/>
          <a:p>
            <a:r>
              <a:rPr lang="en-US" sz="2800"/>
              <a:t>Probe</a:t>
            </a:r>
          </a:p>
        </p:txBody>
      </p:sp>
      <p:graphicFrame>
        <p:nvGraphicFramePr>
          <p:cNvPr id="43" name="Table 42">
            <a:extLst>
              <a:ext uri="{FF2B5EF4-FFF2-40B4-BE49-F238E27FC236}">
                <a16:creationId xmlns:a16="http://schemas.microsoft.com/office/drawing/2014/main" id="{617885BF-A8DB-4BA1-B16D-9F0EAD1DB619}"/>
              </a:ext>
            </a:extLst>
          </p:cNvPr>
          <p:cNvGraphicFramePr>
            <a:graphicFrameLocks noGrp="1"/>
          </p:cNvGraphicFramePr>
          <p:nvPr>
            <p:extLst>
              <p:ext uri="{D42A27DB-BD31-4B8C-83A1-F6EECF244321}">
                <p14:modId xmlns:p14="http://schemas.microsoft.com/office/powerpoint/2010/main" val="3203284435"/>
              </p:ext>
            </p:extLst>
          </p:nvPr>
        </p:nvGraphicFramePr>
        <p:xfrm>
          <a:off x="208396" y="1480333"/>
          <a:ext cx="3840480" cy="411480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3016215089"/>
                    </a:ext>
                  </a:extLst>
                </a:gridCol>
              </a:tblGrid>
              <a:tr h="739465">
                <a:tc>
                  <a:txBody>
                    <a:bodyPr/>
                    <a:lstStyle/>
                    <a:p>
                      <a:pPr algn="ctr"/>
                      <a:r>
                        <a:rPr lang="en-US" sz="3600"/>
                        <a:t>Code Snippet</a:t>
                      </a:r>
                    </a:p>
                  </a:txBody>
                  <a:tcPr anchor="ctr"/>
                </a:tc>
                <a:extLst>
                  <a:ext uri="{0D108BD9-81ED-4DB2-BD59-A6C34878D82A}">
                    <a16:rowId xmlns:a16="http://schemas.microsoft.com/office/drawing/2014/main" val="2926217241"/>
                  </a:ext>
                </a:extLst>
              </a:tr>
              <a:tr h="3375335">
                <a:tc>
                  <a:txBody>
                    <a:bodyPr/>
                    <a:lstStyle/>
                    <a:p>
                      <a:endParaRPr lang="en-US"/>
                    </a:p>
                  </a:txBody>
                  <a:tcPr>
                    <a:solidFill>
                      <a:srgbClr val="FF7C80"/>
                    </a:solidFill>
                  </a:tcPr>
                </a:tc>
                <a:extLst>
                  <a:ext uri="{0D108BD9-81ED-4DB2-BD59-A6C34878D82A}">
                    <a16:rowId xmlns:a16="http://schemas.microsoft.com/office/drawing/2014/main" val="3333243894"/>
                  </a:ext>
                </a:extLst>
              </a:tr>
            </a:tbl>
          </a:graphicData>
        </a:graphic>
      </p:graphicFrame>
      <p:graphicFrame>
        <p:nvGraphicFramePr>
          <p:cNvPr id="50" name="Table 49">
            <a:extLst>
              <a:ext uri="{FF2B5EF4-FFF2-40B4-BE49-F238E27FC236}">
                <a16:creationId xmlns:a16="http://schemas.microsoft.com/office/drawing/2014/main" id="{95580D39-CDFB-44E3-B901-304126F6ED3C}"/>
              </a:ext>
            </a:extLst>
          </p:cNvPr>
          <p:cNvGraphicFramePr>
            <a:graphicFrameLocks noGrp="1"/>
          </p:cNvGraphicFramePr>
          <p:nvPr>
            <p:extLst>
              <p:ext uri="{D42A27DB-BD31-4B8C-83A1-F6EECF244321}">
                <p14:modId xmlns:p14="http://schemas.microsoft.com/office/powerpoint/2010/main" val="1419784445"/>
              </p:ext>
            </p:extLst>
          </p:nvPr>
        </p:nvGraphicFramePr>
        <p:xfrm>
          <a:off x="212652" y="1466774"/>
          <a:ext cx="3840480" cy="411480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3016215089"/>
                    </a:ext>
                  </a:extLst>
                </a:gridCol>
              </a:tblGrid>
              <a:tr h="730415">
                <a:tc>
                  <a:txBody>
                    <a:bodyPr/>
                    <a:lstStyle/>
                    <a:p>
                      <a:pPr algn="ctr"/>
                      <a:r>
                        <a:rPr lang="en-US" sz="3600"/>
                        <a:t>Code Snippet</a:t>
                      </a:r>
                    </a:p>
                  </a:txBody>
                  <a:tcPr anchor="ctr"/>
                </a:tc>
                <a:extLst>
                  <a:ext uri="{0D108BD9-81ED-4DB2-BD59-A6C34878D82A}">
                    <a16:rowId xmlns:a16="http://schemas.microsoft.com/office/drawing/2014/main" val="2926217241"/>
                  </a:ext>
                </a:extLst>
              </a:tr>
              <a:tr h="3384385">
                <a:tc>
                  <a:txBody>
                    <a:bodyPr/>
                    <a:lstStyle/>
                    <a:p>
                      <a:endParaRPr lang="en-US"/>
                    </a:p>
                  </a:txBody>
                  <a:tcPr>
                    <a:solidFill>
                      <a:schemeClr val="bg1">
                        <a:lumMod val="65000"/>
                      </a:schemeClr>
                    </a:solidFill>
                  </a:tcPr>
                </a:tc>
                <a:extLst>
                  <a:ext uri="{0D108BD9-81ED-4DB2-BD59-A6C34878D82A}">
                    <a16:rowId xmlns:a16="http://schemas.microsoft.com/office/drawing/2014/main" val="3333243894"/>
                  </a:ext>
                </a:extLst>
              </a:tr>
            </a:tbl>
          </a:graphicData>
        </a:graphic>
      </p:graphicFrame>
      <p:graphicFrame>
        <p:nvGraphicFramePr>
          <p:cNvPr id="66" name="Table 65">
            <a:extLst>
              <a:ext uri="{FF2B5EF4-FFF2-40B4-BE49-F238E27FC236}">
                <a16:creationId xmlns:a16="http://schemas.microsoft.com/office/drawing/2014/main" id="{E97B2A41-2CE6-44EB-95E1-7E9B3A0AB548}"/>
              </a:ext>
            </a:extLst>
          </p:cNvPr>
          <p:cNvGraphicFramePr>
            <a:graphicFrameLocks noGrp="1"/>
          </p:cNvGraphicFramePr>
          <p:nvPr>
            <p:extLst>
              <p:ext uri="{D42A27DB-BD31-4B8C-83A1-F6EECF244321}">
                <p14:modId xmlns:p14="http://schemas.microsoft.com/office/powerpoint/2010/main" val="2812122683"/>
              </p:ext>
            </p:extLst>
          </p:nvPr>
        </p:nvGraphicFramePr>
        <p:xfrm>
          <a:off x="209709" y="1439656"/>
          <a:ext cx="3840480" cy="4114800"/>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3016215089"/>
                    </a:ext>
                  </a:extLst>
                </a:gridCol>
              </a:tblGrid>
              <a:tr h="732935">
                <a:tc>
                  <a:txBody>
                    <a:bodyPr/>
                    <a:lstStyle/>
                    <a:p>
                      <a:pPr algn="ctr"/>
                      <a:r>
                        <a:rPr lang="en-US" sz="3600"/>
                        <a:t>Code Snippet</a:t>
                      </a:r>
                    </a:p>
                  </a:txBody>
                  <a:tcPr marL="97145" marR="97145" marT="48572" marB="48572" anchor="ctr"/>
                </a:tc>
                <a:extLst>
                  <a:ext uri="{0D108BD9-81ED-4DB2-BD59-A6C34878D82A}">
                    <a16:rowId xmlns:a16="http://schemas.microsoft.com/office/drawing/2014/main" val="2926217241"/>
                  </a:ext>
                </a:extLst>
              </a:tr>
              <a:tr h="3381865">
                <a:tc>
                  <a:txBody>
                    <a:bodyPr/>
                    <a:lstStyle/>
                    <a:p>
                      <a:endParaRPr lang="en-US" sz="1800"/>
                    </a:p>
                  </a:txBody>
                  <a:tcPr marL="97145" marR="97145" marT="48572" marB="48572">
                    <a:solidFill>
                      <a:schemeClr val="accent6">
                        <a:lumMod val="40000"/>
                        <a:lumOff val="60000"/>
                      </a:schemeClr>
                    </a:solidFill>
                  </a:tcPr>
                </a:tc>
                <a:extLst>
                  <a:ext uri="{0D108BD9-81ED-4DB2-BD59-A6C34878D82A}">
                    <a16:rowId xmlns:a16="http://schemas.microsoft.com/office/drawing/2014/main" val="3333243894"/>
                  </a:ext>
                </a:extLst>
              </a:tr>
            </a:tbl>
          </a:graphicData>
        </a:graphic>
      </p:graphicFrame>
      <p:pic>
        <p:nvPicPr>
          <p:cNvPr id="11" name="Graphic 10">
            <a:extLst>
              <a:ext uri="{FF2B5EF4-FFF2-40B4-BE49-F238E27FC236}">
                <a16:creationId xmlns:a16="http://schemas.microsoft.com/office/drawing/2014/main" id="{A600CA29-8293-4E24-8901-0E17060FB0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83743" y="3687158"/>
            <a:ext cx="1005841" cy="1005841"/>
          </a:xfrm>
          <a:prstGeom prst="rect">
            <a:avLst/>
          </a:prstGeom>
        </p:spPr>
      </p:pic>
      <p:grpSp>
        <p:nvGrpSpPr>
          <p:cNvPr id="32" name="Group 31">
            <a:extLst>
              <a:ext uri="{FF2B5EF4-FFF2-40B4-BE49-F238E27FC236}">
                <a16:creationId xmlns:a16="http://schemas.microsoft.com/office/drawing/2014/main" id="{8D62932A-3B69-4790-BD99-CD23A2D4F4A5}"/>
              </a:ext>
            </a:extLst>
          </p:cNvPr>
          <p:cNvGrpSpPr/>
          <p:nvPr/>
        </p:nvGrpSpPr>
        <p:grpSpPr>
          <a:xfrm>
            <a:off x="824759" y="3148065"/>
            <a:ext cx="1075317" cy="1005840"/>
            <a:chOff x="4645210" y="4045868"/>
            <a:chExt cx="569801" cy="445542"/>
          </a:xfrm>
        </p:grpSpPr>
        <p:cxnSp>
          <p:nvCxnSpPr>
            <p:cNvPr id="10" name="Connector: Elbow 9">
              <a:extLst>
                <a:ext uri="{FF2B5EF4-FFF2-40B4-BE49-F238E27FC236}">
                  <a16:creationId xmlns:a16="http://schemas.microsoft.com/office/drawing/2014/main" id="{9379AA18-E53D-4AE0-A3B4-D11638D0B000}"/>
                </a:ext>
              </a:extLst>
            </p:cNvPr>
            <p:cNvCxnSpPr>
              <a:cxnSpLocks/>
            </p:cNvCxnSpPr>
            <p:nvPr/>
          </p:nvCxnSpPr>
          <p:spPr>
            <a:xfrm>
              <a:off x="4645210" y="4056255"/>
              <a:ext cx="387626" cy="121511"/>
            </a:xfrm>
            <a:prstGeom prst="bentConnector3">
              <a:avLst>
                <a:gd name="adj1" fmla="val 100295"/>
              </a:avLst>
            </a:prstGeom>
            <a:ln w="57150">
              <a:tailEnd type="triangl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DBBDC3D-2AC1-44E3-B9E4-1495C89403EE}"/>
                </a:ext>
              </a:extLst>
            </p:cNvPr>
            <p:cNvCxnSpPr/>
            <p:nvPr/>
          </p:nvCxnSpPr>
          <p:spPr>
            <a:xfrm>
              <a:off x="4650758" y="4487605"/>
              <a:ext cx="56425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A2CE0410-8213-4A9C-96AC-ABB8F8A556D5}"/>
                </a:ext>
              </a:extLst>
            </p:cNvPr>
            <p:cNvCxnSpPr>
              <a:cxnSpLocks/>
            </p:cNvCxnSpPr>
            <p:nvPr/>
          </p:nvCxnSpPr>
          <p:spPr>
            <a:xfrm rot="16200000">
              <a:off x="4438613" y="4268639"/>
              <a:ext cx="445542" cy="0"/>
            </a:xfrm>
            <a:prstGeom prst="line">
              <a:avLst/>
            </a:prstGeom>
            <a:ln w="57150"/>
          </p:spPr>
          <p:style>
            <a:lnRef idx="1">
              <a:schemeClr val="dk1"/>
            </a:lnRef>
            <a:fillRef idx="0">
              <a:schemeClr val="dk1"/>
            </a:fillRef>
            <a:effectRef idx="0">
              <a:schemeClr val="dk1"/>
            </a:effectRef>
            <a:fontRef idx="minor">
              <a:schemeClr val="tx1"/>
            </a:fontRef>
          </p:style>
        </p:cxnSp>
      </p:grpSp>
      <p:sp>
        <p:nvSpPr>
          <p:cNvPr id="5" name="TextBox 4">
            <a:extLst>
              <a:ext uri="{FF2B5EF4-FFF2-40B4-BE49-F238E27FC236}">
                <a16:creationId xmlns:a16="http://schemas.microsoft.com/office/drawing/2014/main" id="{CF784E09-6B1D-4143-B10E-2E8DB76C9AF6}"/>
              </a:ext>
            </a:extLst>
          </p:cNvPr>
          <p:cNvSpPr txBox="1"/>
          <p:nvPr/>
        </p:nvSpPr>
        <p:spPr>
          <a:xfrm>
            <a:off x="349348" y="2330135"/>
            <a:ext cx="3655205" cy="2918619"/>
          </a:xfrm>
          <a:prstGeom prst="rect">
            <a:avLst/>
          </a:prstGeom>
          <a:noFill/>
        </p:spPr>
        <p:txBody>
          <a:bodyPr wrap="square" rtlCol="0">
            <a:spAutoFit/>
          </a:bodyPr>
          <a:lstStyle/>
          <a:p>
            <a:pPr lvl="0">
              <a:lnSpc>
                <a:spcPct val="107000"/>
              </a:lnSpc>
            </a:pPr>
            <a:r>
              <a:rPr lang="en-US" sz="2400" err="1">
                <a:solidFill>
                  <a:prstClr val="black"/>
                </a:solidFill>
                <a:latin typeface="Courier"/>
                <a:ea typeface="等线" panose="02010600030101010101" pitchFamily="2" charset="-122"/>
                <a:cs typeface="Courier"/>
              </a:rPr>
              <a:t>wakeLock</a:t>
            </a:r>
            <a:r>
              <a:rPr lang="en-US" sz="2400" err="1">
                <a:solidFill>
                  <a:srgbClr val="333333"/>
                </a:solidFill>
                <a:latin typeface="Courier"/>
                <a:ea typeface="等线" panose="02010600030101010101" pitchFamily="2" charset="-122"/>
                <a:cs typeface="Courier"/>
              </a:rPr>
              <a:t>.</a:t>
            </a:r>
            <a:r>
              <a:rPr lang="en-US" sz="2400" err="1">
                <a:solidFill>
                  <a:srgbClr val="0000CC"/>
                </a:solidFill>
                <a:latin typeface="Courier"/>
                <a:ea typeface="等线" panose="02010600030101010101" pitchFamily="2" charset="-122"/>
                <a:cs typeface="Courier"/>
              </a:rPr>
              <a:t>acquire</a:t>
            </a:r>
            <a:r>
              <a:rPr lang="en-US" sz="2400">
                <a:solidFill>
                  <a:srgbClr val="333333"/>
                </a:solidFill>
                <a:latin typeface="Courier"/>
                <a:ea typeface="等线" panose="02010600030101010101" pitchFamily="2" charset="-122"/>
                <a:cs typeface="Courier"/>
              </a:rPr>
              <a:t>();</a:t>
            </a:r>
          </a:p>
          <a:p>
            <a:pPr lvl="0">
              <a:lnSpc>
                <a:spcPct val="107000"/>
              </a:lnSpc>
            </a:pPr>
            <a:r>
              <a:rPr lang="en-US" sz="2400" b="1">
                <a:solidFill>
                  <a:srgbClr val="008800"/>
                </a:solidFill>
                <a:latin typeface="Courier"/>
                <a:ea typeface="等线" panose="02010600030101010101" pitchFamily="2" charset="-122"/>
                <a:cs typeface="Courier"/>
              </a:rPr>
              <a:t>while</a:t>
            </a:r>
            <a:r>
              <a:rPr lang="en-US" sz="2400">
                <a:solidFill>
                  <a:prstClr val="black"/>
                </a:solidFill>
                <a:latin typeface="Courier"/>
                <a:ea typeface="等线" panose="02010600030101010101" pitchFamily="2" charset="-122"/>
                <a:cs typeface="Courier"/>
              </a:rPr>
              <a:t> </a:t>
            </a:r>
            <a:r>
              <a:rPr lang="en-US" sz="2400">
                <a:solidFill>
                  <a:srgbClr val="333333"/>
                </a:solidFill>
                <a:latin typeface="Courier"/>
                <a:ea typeface="等线" panose="02010600030101010101" pitchFamily="2" charset="-122"/>
                <a:cs typeface="Courier"/>
              </a:rPr>
              <a:t>(!</a:t>
            </a:r>
            <a:r>
              <a:rPr lang="en-US" sz="2400">
                <a:solidFill>
                  <a:prstClr val="black"/>
                </a:solidFill>
                <a:latin typeface="Courier"/>
                <a:ea typeface="等线" panose="02010600030101010101" pitchFamily="2" charset="-122"/>
                <a:cs typeface="Courier"/>
              </a:rPr>
              <a:t>stop</a:t>
            </a:r>
            <a:r>
              <a:rPr lang="en-US" sz="2400">
                <a:solidFill>
                  <a:srgbClr val="333333"/>
                </a:solidFill>
                <a:latin typeface="Courier"/>
                <a:ea typeface="等线" panose="02010600030101010101" pitchFamily="2" charset="-122"/>
                <a:cs typeface="Courier"/>
              </a:rPr>
              <a:t>){</a:t>
            </a:r>
            <a:endParaRPr lang="en-US" sz="2400">
              <a:solidFill>
                <a:prstClr val="black"/>
              </a:solidFill>
              <a:latin typeface="Calibri" panose="020F0502020204030204" pitchFamily="34" charset="0"/>
              <a:ea typeface="等线" panose="02010600030101010101" pitchFamily="2" charset="-122"/>
              <a:cs typeface="Times New Roman" panose="02020603050405020304" pitchFamily="18" charset="0"/>
            </a:endParaRPr>
          </a:p>
          <a:p>
            <a:pPr lvl="0" algn="ctr">
              <a:lnSpc>
                <a:spcPct val="107000"/>
              </a:lnSpc>
              <a:spcBef>
                <a:spcPts val="1200"/>
              </a:spcBef>
            </a:pPr>
            <a:r>
              <a:rPr lang="en-US" sz="2400">
                <a:solidFill>
                  <a:prstClr val="black"/>
                </a:solidFill>
                <a:latin typeface="Courier"/>
                <a:ea typeface="等线" panose="02010600030101010101" pitchFamily="2" charset="-122"/>
                <a:cs typeface="Courier"/>
              </a:rPr>
              <a:t>  resp</a:t>
            </a:r>
            <a:r>
              <a:rPr lang="en-US" sz="2400">
                <a:solidFill>
                  <a:srgbClr val="333333"/>
                </a:solidFill>
                <a:latin typeface="Courier"/>
                <a:ea typeface="等线" panose="02010600030101010101" pitchFamily="2" charset="-122"/>
                <a:cs typeface="Courier"/>
              </a:rPr>
              <a:t>=</a:t>
            </a:r>
            <a:r>
              <a:rPr lang="en-US" sz="2400">
                <a:solidFill>
                  <a:prstClr val="black"/>
                </a:solidFill>
                <a:latin typeface="Courier"/>
                <a:ea typeface="等线" panose="02010600030101010101" pitchFamily="2" charset="-122"/>
                <a:cs typeface="Courier"/>
              </a:rPr>
              <a:t>connect</a:t>
            </a:r>
            <a:r>
              <a:rPr lang="en-US" sz="2400">
                <a:solidFill>
                  <a:srgbClr val="333333"/>
                </a:solidFill>
                <a:latin typeface="Courier"/>
                <a:ea typeface="等线" panose="02010600030101010101" pitchFamily="2" charset="-122"/>
                <a:cs typeface="Courier"/>
              </a:rPr>
              <a:t>();</a:t>
            </a:r>
            <a:endParaRPr lang="en-US" sz="2400">
              <a:solidFill>
                <a:prstClr val="black"/>
              </a:solidFill>
              <a:latin typeface="Calibri" panose="020F0502020204030204" pitchFamily="34" charset="0"/>
              <a:ea typeface="等线" panose="02010600030101010101" pitchFamily="2" charset="-122"/>
              <a:cs typeface="Times New Roman" panose="02020603050405020304" pitchFamily="18" charset="0"/>
            </a:endParaRPr>
          </a:p>
          <a:p>
            <a:pPr lvl="0" algn="ctr">
              <a:lnSpc>
                <a:spcPct val="107000"/>
              </a:lnSpc>
            </a:pPr>
            <a:r>
              <a:rPr lang="en-US" sz="2400">
                <a:solidFill>
                  <a:prstClr val="black"/>
                </a:solidFill>
                <a:latin typeface="Courier"/>
                <a:ea typeface="等线" panose="02010600030101010101" pitchFamily="2" charset="-122"/>
                <a:cs typeface="Courier"/>
              </a:rPr>
              <a:t>...</a:t>
            </a:r>
            <a:endParaRPr lang="en-US" sz="2400">
              <a:solidFill>
                <a:prstClr val="black"/>
              </a:solidFill>
              <a:latin typeface="Courier"/>
              <a:ea typeface="等线" panose="02010600030101010101" pitchFamily="2" charset="-122"/>
              <a:cs typeface="Times New Roman" panose="02020603050405020304" pitchFamily="18" charset="0"/>
            </a:endParaRPr>
          </a:p>
          <a:p>
            <a:pPr lvl="0">
              <a:lnSpc>
                <a:spcPct val="107000"/>
              </a:lnSpc>
              <a:spcBef>
                <a:spcPts val="1200"/>
              </a:spcBef>
            </a:pPr>
            <a:r>
              <a:rPr lang="en-US" sz="2400">
                <a:solidFill>
                  <a:srgbClr val="333333"/>
                </a:solidFill>
                <a:latin typeface="Courier"/>
                <a:ea typeface="等线" panose="02010600030101010101" pitchFamily="2" charset="-122"/>
                <a:cs typeface="Courier"/>
              </a:rPr>
              <a:t>}</a:t>
            </a:r>
          </a:p>
          <a:p>
            <a:pPr lvl="0">
              <a:lnSpc>
                <a:spcPct val="107000"/>
              </a:lnSpc>
              <a:spcBef>
                <a:spcPts val="1200"/>
              </a:spcBef>
            </a:pPr>
            <a:r>
              <a:rPr lang="en-US" sz="2400">
                <a:solidFill>
                  <a:prstClr val="black"/>
                </a:solidFill>
                <a:latin typeface="Courier"/>
                <a:ea typeface="等线" panose="02010600030101010101" pitchFamily="2" charset="-122"/>
                <a:cs typeface="Courier"/>
              </a:rPr>
              <a:t>wakeLock</a:t>
            </a:r>
            <a:r>
              <a:rPr lang="en-US" sz="2400">
                <a:solidFill>
                  <a:srgbClr val="333333"/>
                </a:solidFill>
                <a:latin typeface="Courier"/>
                <a:ea typeface="等线" panose="02010600030101010101" pitchFamily="2" charset="-122"/>
                <a:cs typeface="Times New Roman" panose="02020603050405020304" pitchFamily="18" charset="0"/>
              </a:rPr>
              <a:t>.</a:t>
            </a:r>
            <a:r>
              <a:rPr lang="en-US" sz="2400">
                <a:solidFill>
                  <a:srgbClr val="0000CC"/>
                </a:solidFill>
                <a:latin typeface="Courier"/>
                <a:ea typeface="等线" panose="02010600030101010101" pitchFamily="2" charset="-122"/>
                <a:cs typeface="Courier"/>
              </a:rPr>
              <a:t>release</a:t>
            </a:r>
            <a:r>
              <a:rPr lang="en-US" sz="2400">
                <a:solidFill>
                  <a:srgbClr val="333333"/>
                </a:solidFill>
                <a:latin typeface="Courier"/>
                <a:ea typeface="等线" panose="02010600030101010101" pitchFamily="2" charset="-122"/>
                <a:cs typeface="Times New Roman" panose="02020603050405020304" pitchFamily="18" charset="0"/>
              </a:rPr>
              <a:t>();</a:t>
            </a:r>
            <a:endParaRPr lang="en-US" sz="1600">
              <a:solidFill>
                <a:prstClr val="black"/>
              </a:solidFill>
              <a:latin typeface="Calibri" panose="020F0502020204030204" pitchFamily="34" charset="0"/>
              <a:ea typeface="等线" panose="02010600030101010101" pitchFamily="2" charset="-122"/>
              <a:cs typeface="Times New Roman" panose="02020603050405020304" pitchFamily="18" charset="0"/>
            </a:endParaRPr>
          </a:p>
        </p:txBody>
      </p:sp>
      <p:pic>
        <p:nvPicPr>
          <p:cNvPr id="64" name="Graphic 63">
            <a:extLst>
              <a:ext uri="{FF2B5EF4-FFF2-40B4-BE49-F238E27FC236}">
                <a16:creationId xmlns:a16="http://schemas.microsoft.com/office/drawing/2014/main" id="{4326D9E8-2B6D-4742-B906-F13D118BE7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4731" y="3496038"/>
            <a:ext cx="528430" cy="528430"/>
          </a:xfrm>
          <a:prstGeom prst="rect">
            <a:avLst/>
          </a:prstGeom>
        </p:spPr>
      </p:pic>
    </p:spTree>
    <p:extLst>
      <p:ext uri="{BB962C8B-B14F-4D97-AF65-F5344CB8AC3E}">
        <p14:creationId xmlns:p14="http://schemas.microsoft.com/office/powerpoint/2010/main" val="3179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par>
                                <p:cTn id="11" presetID="9"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dissolve">
                                      <p:cBhvr>
                                        <p:cTn id="19" dur="500"/>
                                        <p:tgtEl>
                                          <p:spTgt spid="5">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dissolve">
                                      <p:cBhvr>
                                        <p:cTn id="25" dur="500"/>
                                        <p:tgtEl>
                                          <p:spTgt spid="5">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dissolve">
                                      <p:cBhvr>
                                        <p:cTn id="28" dur="500"/>
                                        <p:tgtEl>
                                          <p:spTgt spid="5">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dissolve">
                                      <p:cBhvr>
                                        <p:cTn id="31" dur="500"/>
                                        <p:tgtEl>
                                          <p:spTgt spid="5">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dissolve">
                                      <p:cBhvr>
                                        <p:cTn id="34" dur="500"/>
                                        <p:tgtEl>
                                          <p:spTgt spid="5">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500"/>
                                        <p:tgtEl>
                                          <p:spTgt spid="30"/>
                                        </p:tgtEl>
                                      </p:cBhvr>
                                    </p:animEffect>
                                  </p:childTnLst>
                                </p:cTn>
                              </p:par>
                            </p:childTnLst>
                          </p:cTn>
                        </p:par>
                        <p:par>
                          <p:cTn id="56" fill="hold">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dissolve">
                                      <p:cBhvr>
                                        <p:cTn id="59" dur="500"/>
                                        <p:tgtEl>
                                          <p:spTgt spid="40"/>
                                        </p:tgtEl>
                                      </p:cBhvr>
                                    </p:animEffect>
                                  </p:childTnLst>
                                </p:cTn>
                              </p:par>
                            </p:childTnLst>
                          </p:cTn>
                        </p:par>
                        <p:par>
                          <p:cTn id="60" fill="hold">
                            <p:stCondLst>
                              <p:cond delay="1500"/>
                            </p:stCondLst>
                            <p:childTnLst>
                              <p:par>
                                <p:cTn id="61" presetID="9"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dissolve">
                                      <p:cBhvr>
                                        <p:cTn id="63" dur="500"/>
                                        <p:tgtEl>
                                          <p:spTgt spid="42"/>
                                        </p:tgtEl>
                                      </p:cBhvr>
                                    </p:animEffect>
                                  </p:childTnLst>
                                </p:cTn>
                              </p:par>
                            </p:childTnLst>
                          </p:cTn>
                        </p:par>
                        <p:par>
                          <p:cTn id="64" fill="hold">
                            <p:stCondLst>
                              <p:cond delay="2000"/>
                            </p:stCondLst>
                            <p:childTnLst>
                              <p:par>
                                <p:cTn id="65" presetID="9"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ssolv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par>
                                <p:cTn id="73" presetID="9"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dissolve">
                                      <p:cBhvr>
                                        <p:cTn id="75" dur="500"/>
                                        <p:tgtEl>
                                          <p:spTgt spid="43"/>
                                        </p:tgtEl>
                                      </p:cBhvr>
                                    </p:animEffect>
                                  </p:childTnLst>
                                </p:cTn>
                              </p:par>
                              <p:par>
                                <p:cTn id="76" presetID="9"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dissolve">
                                      <p:cBhvr>
                                        <p:cTn id="78" dur="500"/>
                                        <p:tgtEl>
                                          <p:spTgt spid="32"/>
                                        </p:tgtEl>
                                      </p:cBhvr>
                                    </p:animEffect>
                                  </p:childTnLst>
                                </p:cTn>
                              </p:par>
                              <p:par>
                                <p:cTn id="79" presetID="9" presetClass="entr" presetSubtype="0"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dissolve">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dissolve">
                                      <p:cBhvr>
                                        <p:cTn id="86" dur="500"/>
                                        <p:tgtEl>
                                          <p:spTgt spid="29"/>
                                        </p:tgtEl>
                                      </p:cBhvr>
                                    </p:animEffect>
                                  </p:childTnLst>
                                </p:cTn>
                              </p:par>
                              <p:par>
                                <p:cTn id="87" presetID="9" presetClass="entr" presetSubtype="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dissolve">
                                      <p:cBhvr>
                                        <p:cTn id="89" dur="500"/>
                                        <p:tgtEl>
                                          <p:spTgt spid="50"/>
                                        </p:tgtEl>
                                      </p:cBhvr>
                                    </p:animEffect>
                                  </p:childTnLst>
                                </p:cTn>
                              </p:par>
                            </p:childTnLst>
                          </p:cTn>
                        </p:par>
                        <p:par>
                          <p:cTn id="90" fill="hold">
                            <p:stCondLst>
                              <p:cond delay="500"/>
                            </p:stCondLst>
                            <p:childTnLst>
                              <p:par>
                                <p:cTn id="91" presetID="9" presetClass="entr" presetSubtype="0"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dissolve">
                                      <p:cBhvr>
                                        <p:cTn id="93" dur="500"/>
                                        <p:tgtEl>
                                          <p:spTgt spid="34"/>
                                        </p:tgtEl>
                                      </p:cBhvr>
                                    </p:animEffect>
                                  </p:childTnLst>
                                </p:cTn>
                              </p:par>
                            </p:childTnLst>
                          </p:cTn>
                        </p:par>
                        <p:par>
                          <p:cTn id="94" fill="hold">
                            <p:stCondLst>
                              <p:cond delay="1000"/>
                            </p:stCondLst>
                            <p:childTnLst>
                              <p:par>
                                <p:cTn id="95" presetID="9"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childTnLst>
                          </p:cTn>
                        </p:par>
                        <p:par>
                          <p:cTn id="98" fill="hold">
                            <p:stCondLst>
                              <p:cond delay="1500"/>
                            </p:stCondLst>
                            <p:childTnLst>
                              <p:par>
                                <p:cTn id="99" presetID="9" presetClass="entr" presetSubtype="0"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dissolve">
                                      <p:cBhvr>
                                        <p:cTn id="101" dur="500"/>
                                        <p:tgtEl>
                                          <p:spTgt spid="36"/>
                                        </p:tgtEl>
                                      </p:cBhvr>
                                    </p:animEffect>
                                  </p:childTnLst>
                                </p:cTn>
                              </p:par>
                            </p:childTnLst>
                          </p:cTn>
                        </p:par>
                        <p:par>
                          <p:cTn id="102" fill="hold">
                            <p:stCondLst>
                              <p:cond delay="2000"/>
                            </p:stCondLst>
                            <p:childTnLst>
                              <p:par>
                                <p:cTn id="103" presetID="9"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dissolve">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dissolve">
                                      <p:cBhvr>
                                        <p:cTn id="110" dur="500"/>
                                        <p:tgtEl>
                                          <p:spTgt spid="13"/>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dissolve">
                                      <p:cBhvr>
                                        <p:cTn id="113" dur="500"/>
                                        <p:tgtEl>
                                          <p:spTgt spid="39"/>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dissolve">
                                      <p:cBhvr>
                                        <p:cTn id="116" dur="500"/>
                                        <p:tgtEl>
                                          <p:spTgt spid="3"/>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dissolve">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nodeType="clickEffect">
                                  <p:stCondLst>
                                    <p:cond delay="0"/>
                                  </p:stCondLst>
                                  <p:childTnLst>
                                    <p:animEffect transition="out" filter="dissolve">
                                      <p:cBhvr>
                                        <p:cTn id="123" dur="500"/>
                                        <p:tgtEl>
                                          <p:spTgt spid="11"/>
                                        </p:tgtEl>
                                      </p:cBhvr>
                                    </p:animEffect>
                                    <p:set>
                                      <p:cBhvr>
                                        <p:cTn id="124" dur="1" fill="hold">
                                          <p:stCondLst>
                                            <p:cond delay="499"/>
                                          </p:stCondLst>
                                        </p:cTn>
                                        <p:tgtEl>
                                          <p:spTgt spid="11"/>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13"/>
                                        </p:tgtEl>
                                      </p:cBhvr>
                                    </p:animEffect>
                                    <p:set>
                                      <p:cBhvr>
                                        <p:cTn id="127" dur="1" fill="hold">
                                          <p:stCondLst>
                                            <p:cond delay="499"/>
                                          </p:stCondLst>
                                        </p:cTn>
                                        <p:tgtEl>
                                          <p:spTgt spid="13"/>
                                        </p:tgtEl>
                                        <p:attrNameLst>
                                          <p:attrName>style.visibility</p:attrName>
                                        </p:attrNameLst>
                                      </p:cBhvr>
                                      <p:to>
                                        <p:strVal val="hidden"/>
                                      </p:to>
                                    </p:set>
                                  </p:childTnLst>
                                </p:cTn>
                              </p:par>
                              <p:par>
                                <p:cTn id="128" presetID="9" presetClass="entr" presetSubtype="0" fill="hold" grpId="0" nodeType="withEffect">
                                  <p:stCondLst>
                                    <p:cond delay="0"/>
                                  </p:stCondLst>
                                  <p:childTnLst>
                                    <p:set>
                                      <p:cBhvr>
                                        <p:cTn id="129" dur="1" fill="hold">
                                          <p:stCondLst>
                                            <p:cond delay="0"/>
                                          </p:stCondLst>
                                        </p:cTn>
                                        <p:tgtEl>
                                          <p:spTgt spid="53"/>
                                        </p:tgtEl>
                                        <p:attrNameLst>
                                          <p:attrName>style.visibility</p:attrName>
                                        </p:attrNameLst>
                                      </p:cBhvr>
                                      <p:to>
                                        <p:strVal val="visible"/>
                                      </p:to>
                                    </p:set>
                                    <p:animEffect transition="in" filter="dissolve">
                                      <p:cBhvr>
                                        <p:cTn id="130" dur="500"/>
                                        <p:tgtEl>
                                          <p:spTgt spid="53"/>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dissolve">
                                      <p:cBhvr>
                                        <p:cTn id="133" dur="500"/>
                                        <p:tgtEl>
                                          <p:spTgt spid="3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dissolve">
                                      <p:cBhvr>
                                        <p:cTn id="136" dur="500"/>
                                        <p:tgtEl>
                                          <p:spTgt spid="55"/>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Effect transition="in" filter="dissolve">
                                      <p:cBhvr>
                                        <p:cTn id="139" dur="500"/>
                                        <p:tgtEl>
                                          <p:spTgt spid="56"/>
                                        </p:tgtEl>
                                      </p:cBhvr>
                                    </p:animEffect>
                                  </p:childTnLst>
                                </p:cTn>
                              </p:par>
                              <p:par>
                                <p:cTn id="140" presetID="9" presetClass="entr" presetSubtype="0" fill="hold"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dissolve">
                                      <p:cBhvr>
                                        <p:cTn id="142" dur="500"/>
                                        <p:tgtEl>
                                          <p:spTgt spid="66"/>
                                        </p:tgtEl>
                                      </p:cBhvr>
                                    </p:animEffect>
                                  </p:childTnLst>
                                </p:cTn>
                              </p:par>
                              <p:par>
                                <p:cTn id="143" presetID="9" presetClass="exit" presetSubtype="0" fill="hold" nodeType="withEffect">
                                  <p:stCondLst>
                                    <p:cond delay="0"/>
                                  </p:stCondLst>
                                  <p:childTnLst>
                                    <p:animEffect transition="out" filter="dissolve">
                                      <p:cBhvr>
                                        <p:cTn id="144" dur="500"/>
                                        <p:tgtEl>
                                          <p:spTgt spid="32"/>
                                        </p:tgtEl>
                                      </p:cBhvr>
                                    </p:animEffect>
                                    <p:set>
                                      <p:cBhvr>
                                        <p:cTn id="145" dur="1" fill="hold">
                                          <p:stCondLst>
                                            <p:cond delay="499"/>
                                          </p:stCondLst>
                                        </p:cTn>
                                        <p:tgtEl>
                                          <p:spTgt spid="32"/>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64"/>
                                        </p:tgtEl>
                                      </p:cBhvr>
                                    </p:animEffect>
                                    <p:set>
                                      <p:cBhvr>
                                        <p:cTn id="148"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9" grpId="0" animBg="1"/>
      <p:bldP spid="21" grpId="0" animBg="1"/>
      <p:bldP spid="22" grpId="0" animBg="1"/>
      <p:bldP spid="24" grpId="0" animBg="1"/>
      <p:bldP spid="27" grpId="0" animBg="1"/>
      <p:bldP spid="29" grpId="0" animBg="1"/>
      <p:bldP spid="30" grpId="0" animBg="1"/>
      <p:bldP spid="34" grpId="0" animBg="1"/>
      <p:bldP spid="38" grpId="0" animBg="1"/>
      <p:bldP spid="40" grpId="0" animBg="1"/>
      <p:bldP spid="42" grpId="0" animBg="1"/>
      <p:bldP spid="2" grpId="0"/>
      <p:bldP spid="53" grpId="0" animBg="1"/>
      <p:bldP spid="55" grpId="0" animBg="1"/>
      <p:bldP spid="56" grpId="0" animBg="1"/>
      <p:bldP spid="35" grpId="0" animBg="1"/>
      <p:bldP spid="36" grpId="0" animBg="1"/>
      <p:bldP spid="37" grpId="0" animBg="1"/>
      <p:bldP spid="39" grpId="0" animBg="1"/>
      <p:bldP spid="41" grpId="0"/>
      <p:bldP spid="13" grpId="0" animBg="1"/>
      <p:bldP spid="13"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BD44E77-68C1-4D25-96F6-D87CE327C48B}"/>
              </a:ext>
            </a:extLst>
          </p:cNvPr>
          <p:cNvSpPr/>
          <p:nvPr/>
        </p:nvSpPr>
        <p:spPr>
          <a:xfrm>
            <a:off x="0" y="-3300"/>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rPr>
              <a:t>Lease Decision Rules </a:t>
            </a:r>
            <a:endParaRPr lang="en-US" sz="4800">
              <a:solidFill>
                <a:schemeClr val="tx1">
                  <a:lumMod val="50000"/>
                </a:schemeClr>
              </a:solidFill>
            </a:endParaRPr>
          </a:p>
        </p:txBody>
      </p:sp>
      <p:grpSp>
        <p:nvGrpSpPr>
          <p:cNvPr id="7" name="Group 6">
            <a:extLst>
              <a:ext uri="{FF2B5EF4-FFF2-40B4-BE49-F238E27FC236}">
                <a16:creationId xmlns:a16="http://schemas.microsoft.com/office/drawing/2014/main" id="{9E197D6E-E812-4215-B8C2-BCA1380C1504}"/>
              </a:ext>
            </a:extLst>
          </p:cNvPr>
          <p:cNvGrpSpPr/>
          <p:nvPr/>
        </p:nvGrpSpPr>
        <p:grpSpPr>
          <a:xfrm>
            <a:off x="1451005" y="3166021"/>
            <a:ext cx="10496537" cy="2197791"/>
            <a:chOff x="1428370" y="1890027"/>
            <a:chExt cx="10496537" cy="2197791"/>
          </a:xfrm>
        </p:grpSpPr>
        <p:grpSp>
          <p:nvGrpSpPr>
            <p:cNvPr id="25" name="Group 24">
              <a:extLst>
                <a:ext uri="{FF2B5EF4-FFF2-40B4-BE49-F238E27FC236}">
                  <a16:creationId xmlns:a16="http://schemas.microsoft.com/office/drawing/2014/main" id="{8B0A4B68-24AA-4AAC-946B-4987C61F9E39}"/>
                </a:ext>
              </a:extLst>
            </p:cNvPr>
            <p:cNvGrpSpPr/>
            <p:nvPr/>
          </p:nvGrpSpPr>
          <p:grpSpPr>
            <a:xfrm>
              <a:off x="8353768" y="1890027"/>
              <a:ext cx="3571139" cy="1815882"/>
              <a:chOff x="7836000" y="4575924"/>
              <a:chExt cx="3571139" cy="1815882"/>
            </a:xfrm>
          </p:grpSpPr>
          <p:sp>
            <p:nvSpPr>
              <p:cNvPr id="26" name="TextBox 25">
                <a:extLst>
                  <a:ext uri="{FF2B5EF4-FFF2-40B4-BE49-F238E27FC236}">
                    <a16:creationId xmlns:a16="http://schemas.microsoft.com/office/drawing/2014/main" id="{F8BA724C-294F-4904-8896-E6BF1ED9DE94}"/>
                  </a:ext>
                </a:extLst>
              </p:cNvPr>
              <p:cNvSpPr txBox="1"/>
              <p:nvPr/>
            </p:nvSpPr>
            <p:spPr>
              <a:xfrm>
                <a:off x="7836000" y="4575924"/>
                <a:ext cx="3571139" cy="1815882"/>
              </a:xfrm>
              <a:prstGeom prst="rect">
                <a:avLst/>
              </a:prstGeom>
              <a:noFill/>
              <a:ln w="19050">
                <a:solidFill>
                  <a:schemeClr val="tx1"/>
                </a:solidFill>
              </a:ln>
            </p:spPr>
            <p:txBody>
              <a:bodyPr wrap="square" rtlCol="0">
                <a:spAutoFit/>
              </a:bodyPr>
              <a:lstStyle/>
              <a:p>
                <a:r>
                  <a:rPr lang="en-US" sz="2800"/>
                  <a:t>             Active state</a:t>
                </a:r>
              </a:p>
              <a:p>
                <a:r>
                  <a:rPr lang="en-US" sz="2800"/>
                  <a:t>             Expire state</a:t>
                </a:r>
              </a:p>
              <a:p>
                <a:r>
                  <a:rPr lang="en-US" sz="2800"/>
                  <a:t>             Deferred state</a:t>
                </a:r>
              </a:p>
              <a:p>
                <a:r>
                  <a:rPr lang="en-US" sz="2800"/>
                  <a:t>              Inactive state</a:t>
                </a:r>
              </a:p>
            </p:txBody>
          </p:sp>
          <p:sp>
            <p:nvSpPr>
              <p:cNvPr id="27" name="Rectangle 26">
                <a:extLst>
                  <a:ext uri="{FF2B5EF4-FFF2-40B4-BE49-F238E27FC236}">
                    <a16:creationId xmlns:a16="http://schemas.microsoft.com/office/drawing/2014/main" id="{EE502669-A4F2-4F01-84A2-3D0F4366FEC4}"/>
                  </a:ext>
                </a:extLst>
              </p:cNvPr>
              <p:cNvSpPr/>
              <p:nvPr/>
            </p:nvSpPr>
            <p:spPr>
              <a:xfrm>
                <a:off x="7981110" y="4665608"/>
                <a:ext cx="882315"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a:extLst>
                  <a:ext uri="{FF2B5EF4-FFF2-40B4-BE49-F238E27FC236}">
                    <a16:creationId xmlns:a16="http://schemas.microsoft.com/office/drawing/2014/main" id="{331C4829-A4EE-4221-88FA-F0B35D4246B9}"/>
                  </a:ext>
                </a:extLst>
              </p:cNvPr>
              <p:cNvSpPr/>
              <p:nvPr/>
            </p:nvSpPr>
            <p:spPr>
              <a:xfrm>
                <a:off x="8382945" y="5097159"/>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42E8A4-293E-441D-BC19-79EED522EFDB}"/>
                  </a:ext>
                </a:extLst>
              </p:cNvPr>
              <p:cNvSpPr/>
              <p:nvPr/>
            </p:nvSpPr>
            <p:spPr>
              <a:xfrm>
                <a:off x="7993905" y="5528710"/>
                <a:ext cx="882315" cy="365754"/>
              </a:xfrm>
              <a:prstGeom prst="rect">
                <a:avLst/>
              </a:prstGeom>
              <a:pattFill prst="wdUpDiag">
                <a:fgClr>
                  <a:srgbClr val="C00000"/>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C5467656-7A60-416E-8CE3-E61AF9694A37}"/>
                  </a:ext>
                </a:extLst>
              </p:cNvPr>
              <p:cNvSpPr/>
              <p:nvPr/>
            </p:nvSpPr>
            <p:spPr>
              <a:xfrm>
                <a:off x="7981109" y="5960255"/>
                <a:ext cx="895111" cy="365760"/>
              </a:xfrm>
              <a:prstGeom prst="rect">
                <a:avLst/>
              </a:prstGeom>
              <a:pattFill prst="dkVert">
                <a:fgClr>
                  <a:srgbClr val="FB5EFD"/>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94D63BBC-95A4-4720-8801-CABD90B5A83D}"/>
                </a:ext>
              </a:extLst>
            </p:cNvPr>
            <p:cNvGrpSpPr/>
            <p:nvPr/>
          </p:nvGrpSpPr>
          <p:grpSpPr>
            <a:xfrm>
              <a:off x="1428370" y="1946272"/>
              <a:ext cx="6370351" cy="2141546"/>
              <a:chOff x="1428370" y="1946272"/>
              <a:chExt cx="6370351" cy="2141546"/>
            </a:xfrm>
          </p:grpSpPr>
          <p:pic>
            <p:nvPicPr>
              <p:cNvPr id="18" name="Graphic 17" descr="Document">
                <a:extLst>
                  <a:ext uri="{FF2B5EF4-FFF2-40B4-BE49-F238E27FC236}">
                    <a16:creationId xmlns:a16="http://schemas.microsoft.com/office/drawing/2014/main" id="{AE816E21-87BA-4352-A9FC-385F281D8A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2400" y="3173418"/>
                <a:ext cx="914400" cy="914400"/>
              </a:xfrm>
              <a:prstGeom prst="rect">
                <a:avLst/>
              </a:prstGeom>
            </p:spPr>
          </p:pic>
          <p:grpSp>
            <p:nvGrpSpPr>
              <p:cNvPr id="16" name="Group 15">
                <a:extLst>
                  <a:ext uri="{FF2B5EF4-FFF2-40B4-BE49-F238E27FC236}">
                    <a16:creationId xmlns:a16="http://schemas.microsoft.com/office/drawing/2014/main" id="{9AE2C508-27A0-4E58-B1CA-87A56A9EBD3E}"/>
                  </a:ext>
                </a:extLst>
              </p:cNvPr>
              <p:cNvGrpSpPr/>
              <p:nvPr/>
            </p:nvGrpSpPr>
            <p:grpSpPr>
              <a:xfrm>
                <a:off x="1428370" y="2236168"/>
                <a:ext cx="5423976" cy="365793"/>
                <a:chOff x="2665356" y="2348805"/>
                <a:chExt cx="5423976" cy="365793"/>
              </a:xfrm>
            </p:grpSpPr>
            <p:sp>
              <p:nvSpPr>
                <p:cNvPr id="36" name="Rectangle 35">
                  <a:extLst>
                    <a:ext uri="{FF2B5EF4-FFF2-40B4-BE49-F238E27FC236}">
                      <a16:creationId xmlns:a16="http://schemas.microsoft.com/office/drawing/2014/main" id="{8B4A477E-0A91-42E6-B45A-65F95FAFD2C9}"/>
                    </a:ext>
                  </a:extLst>
                </p:cNvPr>
                <p:cNvSpPr/>
                <p:nvPr/>
              </p:nvSpPr>
              <p:spPr>
                <a:xfrm>
                  <a:off x="5754113" y="2348838"/>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C77B0B9-D131-4E0A-9DD2-69A516345B6E}"/>
                    </a:ext>
                  </a:extLst>
                </p:cNvPr>
                <p:cNvSpPr/>
                <p:nvPr/>
              </p:nvSpPr>
              <p:spPr>
                <a:xfrm>
                  <a:off x="5799126" y="2348838"/>
                  <a:ext cx="882315"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a:extLst>
                    <a:ext uri="{FF2B5EF4-FFF2-40B4-BE49-F238E27FC236}">
                      <a16:creationId xmlns:a16="http://schemas.microsoft.com/office/drawing/2014/main" id="{0705617C-F18B-4F18-A89D-C330A87CAEA2}"/>
                    </a:ext>
                  </a:extLst>
                </p:cNvPr>
                <p:cNvSpPr/>
                <p:nvPr/>
              </p:nvSpPr>
              <p:spPr>
                <a:xfrm>
                  <a:off x="6681441" y="2348817"/>
                  <a:ext cx="1407891" cy="365760"/>
                </a:xfrm>
                <a:prstGeom prst="rect">
                  <a:avLst/>
                </a:prstGeom>
                <a:pattFill prst="dkVert">
                  <a:fgClr>
                    <a:srgbClr val="FB5EFD"/>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8BA874D1-74D6-4AEE-ADB5-EF8707BBA08D}"/>
                    </a:ext>
                  </a:extLst>
                </p:cNvPr>
                <p:cNvGrpSpPr/>
                <p:nvPr/>
              </p:nvGrpSpPr>
              <p:grpSpPr>
                <a:xfrm>
                  <a:off x="2665356" y="2348805"/>
                  <a:ext cx="3088757" cy="365793"/>
                  <a:chOff x="2665356" y="2348805"/>
                  <a:chExt cx="3088757" cy="365793"/>
                </a:xfrm>
              </p:grpSpPr>
              <p:sp>
                <p:nvSpPr>
                  <p:cNvPr id="31" name="Rectangle 30">
                    <a:extLst>
                      <a:ext uri="{FF2B5EF4-FFF2-40B4-BE49-F238E27FC236}">
                        <a16:creationId xmlns:a16="http://schemas.microsoft.com/office/drawing/2014/main" id="{537792D9-D30B-4CDB-B3CC-33F073EB96D2}"/>
                      </a:ext>
                    </a:extLst>
                  </p:cNvPr>
                  <p:cNvSpPr/>
                  <p:nvPr/>
                </p:nvSpPr>
                <p:spPr>
                  <a:xfrm>
                    <a:off x="2665356" y="2348838"/>
                    <a:ext cx="882315"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a:extLst>
                      <a:ext uri="{FF2B5EF4-FFF2-40B4-BE49-F238E27FC236}">
                        <a16:creationId xmlns:a16="http://schemas.microsoft.com/office/drawing/2014/main" id="{3D5EDAD1-F1DE-41C9-96E1-D7300B75B204}"/>
                      </a:ext>
                    </a:extLst>
                  </p:cNvPr>
                  <p:cNvSpPr/>
                  <p:nvPr/>
                </p:nvSpPr>
                <p:spPr>
                  <a:xfrm>
                    <a:off x="3546960" y="2348817"/>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5B5277D-D472-4940-8918-5E6296CD6C6E}"/>
                      </a:ext>
                    </a:extLst>
                  </p:cNvPr>
                  <p:cNvSpPr/>
                  <p:nvPr/>
                </p:nvSpPr>
                <p:spPr>
                  <a:xfrm>
                    <a:off x="3592679" y="2348805"/>
                    <a:ext cx="882315" cy="365760"/>
                  </a:xfrm>
                  <a:prstGeom prst="rect">
                    <a:avLst/>
                  </a:prstGeom>
                  <a:pattFill prst="trellis">
                    <a:fgClr>
                      <a:schemeClr val="accent6"/>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BA9AD01E-668F-42AA-AD5C-AA21E986105C}"/>
                      </a:ext>
                    </a:extLst>
                  </p:cNvPr>
                  <p:cNvGrpSpPr/>
                  <p:nvPr/>
                </p:nvGrpSpPr>
                <p:grpSpPr>
                  <a:xfrm>
                    <a:off x="4474994" y="2348808"/>
                    <a:ext cx="1279119" cy="365784"/>
                    <a:chOff x="4474994" y="2348808"/>
                    <a:chExt cx="1279119" cy="365784"/>
                  </a:xfrm>
                </p:grpSpPr>
                <p:grpSp>
                  <p:nvGrpSpPr>
                    <p:cNvPr id="12" name="Group 11">
                      <a:extLst>
                        <a:ext uri="{FF2B5EF4-FFF2-40B4-BE49-F238E27FC236}">
                          <a16:creationId xmlns:a16="http://schemas.microsoft.com/office/drawing/2014/main" id="{4C3D4F4C-A2CB-4955-A610-95AF2F19A1D4}"/>
                        </a:ext>
                      </a:extLst>
                    </p:cNvPr>
                    <p:cNvGrpSpPr/>
                    <p:nvPr/>
                  </p:nvGrpSpPr>
                  <p:grpSpPr>
                    <a:xfrm>
                      <a:off x="4520820" y="2348823"/>
                      <a:ext cx="1233293" cy="365769"/>
                      <a:chOff x="4520820" y="2348823"/>
                      <a:chExt cx="1233293" cy="365769"/>
                    </a:xfrm>
                  </p:grpSpPr>
                  <p:sp>
                    <p:nvSpPr>
                      <p:cNvPr id="34" name="Rectangle 33">
                        <a:extLst>
                          <a:ext uri="{FF2B5EF4-FFF2-40B4-BE49-F238E27FC236}">
                            <a16:creationId xmlns:a16="http://schemas.microsoft.com/office/drawing/2014/main" id="{E58F995E-93A1-4003-B81C-825052EE2B5D}"/>
                          </a:ext>
                        </a:extLst>
                      </p:cNvPr>
                      <p:cNvSpPr/>
                      <p:nvPr/>
                    </p:nvSpPr>
                    <p:spPr>
                      <a:xfrm>
                        <a:off x="4520820" y="2348823"/>
                        <a:ext cx="882315" cy="365754"/>
                      </a:xfrm>
                      <a:prstGeom prst="rect">
                        <a:avLst/>
                      </a:prstGeom>
                      <a:pattFill prst="wdUpDiag">
                        <a:fgClr>
                          <a:srgbClr val="C00000"/>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FF30DE6C-B6DE-4739-84B9-30EC06A0AD14}"/>
                          </a:ext>
                        </a:extLst>
                      </p:cNvPr>
                      <p:cNvSpPr/>
                      <p:nvPr/>
                    </p:nvSpPr>
                    <p:spPr>
                      <a:xfrm>
                        <a:off x="5403135" y="2348838"/>
                        <a:ext cx="350978" cy="365754"/>
                      </a:xfrm>
                      <a:prstGeom prst="rect">
                        <a:avLst/>
                      </a:prstGeom>
                      <a:pattFill prst="wdUpDiag">
                        <a:fgClr>
                          <a:srgbClr val="C00000"/>
                        </a:fgClr>
                        <a:bgClr>
                          <a:schemeClr val="tx1"/>
                        </a:bgClr>
                      </a:patt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1" name="Rectangle 40">
                      <a:extLst>
                        <a:ext uri="{FF2B5EF4-FFF2-40B4-BE49-F238E27FC236}">
                          <a16:creationId xmlns:a16="http://schemas.microsoft.com/office/drawing/2014/main" id="{2900A33C-01CC-4578-93B7-99F88466404F}"/>
                        </a:ext>
                      </a:extLst>
                    </p:cNvPr>
                    <p:cNvSpPr/>
                    <p:nvPr/>
                  </p:nvSpPr>
                  <p:spPr>
                    <a:xfrm>
                      <a:off x="4474994" y="2348808"/>
                      <a:ext cx="45719" cy="3657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grpSp>
          <p:pic>
            <p:nvPicPr>
              <p:cNvPr id="44" name="Picture 43">
                <a:extLst>
                  <a:ext uri="{FF2B5EF4-FFF2-40B4-BE49-F238E27FC236}">
                    <a16:creationId xmlns:a16="http://schemas.microsoft.com/office/drawing/2014/main" id="{0BA8C65D-F092-45F3-994E-4732C0AE5415}"/>
                  </a:ext>
                </a:extLst>
              </p:cNvPr>
              <p:cNvPicPr>
                <a:picLocks noChangeAspect="1"/>
              </p:cNvPicPr>
              <p:nvPr/>
            </p:nvPicPr>
            <p:blipFill>
              <a:blip r:embed="rId6"/>
              <a:stretch>
                <a:fillRect/>
              </a:stretch>
            </p:blipFill>
            <p:spPr>
              <a:xfrm rot="5400000">
                <a:off x="4058069" y="1047867"/>
                <a:ext cx="1905000" cy="3701809"/>
              </a:xfrm>
              <a:prstGeom prst="rect">
                <a:avLst/>
              </a:prstGeom>
            </p:spPr>
          </p:pic>
          <p:pic>
            <p:nvPicPr>
              <p:cNvPr id="47" name="Picture 46">
                <a:extLst>
                  <a:ext uri="{FF2B5EF4-FFF2-40B4-BE49-F238E27FC236}">
                    <a16:creationId xmlns:a16="http://schemas.microsoft.com/office/drawing/2014/main" id="{8E7E2C7C-E8AF-461E-83AE-D99F02EAAF83}"/>
                  </a:ext>
                </a:extLst>
              </p:cNvPr>
              <p:cNvPicPr>
                <a:picLocks noChangeAspect="1"/>
              </p:cNvPicPr>
              <p:nvPr/>
            </p:nvPicPr>
            <p:blipFill>
              <a:blip r:embed="rId7"/>
              <a:stretch>
                <a:fillRect/>
              </a:stretch>
            </p:blipFill>
            <p:spPr>
              <a:xfrm>
                <a:off x="6866745" y="1979982"/>
                <a:ext cx="931976" cy="931976"/>
              </a:xfrm>
              <a:prstGeom prst="rect">
                <a:avLst/>
              </a:prstGeom>
            </p:spPr>
          </p:pic>
        </p:grpSp>
      </p:grpSp>
      <p:sp>
        <p:nvSpPr>
          <p:cNvPr id="46" name="TextBox 45">
            <a:extLst>
              <a:ext uri="{FF2B5EF4-FFF2-40B4-BE49-F238E27FC236}">
                <a16:creationId xmlns:a16="http://schemas.microsoft.com/office/drawing/2014/main" id="{41D50E29-C1C2-435C-B6B6-5253E17B7567}"/>
              </a:ext>
            </a:extLst>
          </p:cNvPr>
          <p:cNvSpPr txBox="1"/>
          <p:nvPr/>
        </p:nvSpPr>
        <p:spPr>
          <a:xfrm>
            <a:off x="226715" y="1366807"/>
            <a:ext cx="8072274" cy="584775"/>
          </a:xfrm>
          <a:prstGeom prst="rect">
            <a:avLst/>
          </a:prstGeom>
          <a:noFill/>
        </p:spPr>
        <p:txBody>
          <a:bodyPr wrap="none" rtlCol="0">
            <a:spAutoFit/>
          </a:bodyPr>
          <a:lstStyle/>
          <a:p>
            <a:pPr>
              <a:defRPr/>
            </a:pPr>
            <a:r>
              <a:rPr lang="en-US" sz="3200" b="1"/>
              <a:t>Make a lease decision at the end of lease term</a:t>
            </a:r>
          </a:p>
        </p:txBody>
      </p:sp>
      <p:sp>
        <p:nvSpPr>
          <p:cNvPr id="22" name="Slide Number Placeholder 21">
            <a:extLst>
              <a:ext uri="{FF2B5EF4-FFF2-40B4-BE49-F238E27FC236}">
                <a16:creationId xmlns:a16="http://schemas.microsoft.com/office/drawing/2014/main" id="{DFF375B4-DF28-4E9A-847B-ACE854CE4652}"/>
              </a:ext>
            </a:extLst>
          </p:cNvPr>
          <p:cNvSpPr>
            <a:spLocks noGrp="1"/>
          </p:cNvSpPr>
          <p:nvPr>
            <p:ph type="sldNum" sz="quarter" idx="4"/>
          </p:nvPr>
        </p:nvSpPr>
        <p:spPr/>
        <p:txBody>
          <a:bodyPr/>
          <a:lstStyle/>
          <a:p>
            <a:fld id="{2BC6E398-9417-E741-BFFC-7477F592D70A}" type="slidenum">
              <a:rPr lang="en-US" smtClean="0"/>
              <a:pPr/>
              <a:t>15</a:t>
            </a:fld>
            <a:endParaRPr lang="en-US"/>
          </a:p>
        </p:txBody>
      </p:sp>
      <p:cxnSp>
        <p:nvCxnSpPr>
          <p:cNvPr id="11" name="Straight Connector 10">
            <a:extLst>
              <a:ext uri="{FF2B5EF4-FFF2-40B4-BE49-F238E27FC236}">
                <a16:creationId xmlns:a16="http://schemas.microsoft.com/office/drawing/2014/main" id="{3D8FB41A-12DB-44D1-8169-E7BFD09BC297}"/>
              </a:ext>
            </a:extLst>
          </p:cNvPr>
          <p:cNvCxnSpPr>
            <a:cxnSpLocks/>
          </p:cNvCxnSpPr>
          <p:nvPr/>
        </p:nvCxnSpPr>
        <p:spPr>
          <a:xfrm>
            <a:off x="2378221" y="2942492"/>
            <a:ext cx="107" cy="1245460"/>
          </a:xfrm>
          <a:prstGeom prst="line">
            <a:avLst/>
          </a:prstGeom>
          <a:ln w="28575"/>
        </p:spPr>
        <p:style>
          <a:lnRef idx="1">
            <a:schemeClr val="dk1"/>
          </a:lnRef>
          <a:fillRef idx="0">
            <a:schemeClr val="dk1"/>
          </a:fillRef>
          <a:effectRef idx="0">
            <a:schemeClr val="dk1"/>
          </a:effectRef>
          <a:fontRef idx="minor">
            <a:schemeClr val="tx1"/>
          </a:fontRef>
        </p:style>
      </p:cxnSp>
      <p:sp>
        <p:nvSpPr>
          <p:cNvPr id="23" name="Arrow: Right 22">
            <a:extLst>
              <a:ext uri="{FF2B5EF4-FFF2-40B4-BE49-F238E27FC236}">
                <a16:creationId xmlns:a16="http://schemas.microsoft.com/office/drawing/2014/main" id="{9C309581-55D7-4C5F-8EAE-306898EE7D69}"/>
              </a:ext>
            </a:extLst>
          </p:cNvPr>
          <p:cNvSpPr/>
          <p:nvPr/>
        </p:nvSpPr>
        <p:spPr>
          <a:xfrm rot="2587014">
            <a:off x="1740395" y="2939758"/>
            <a:ext cx="627873" cy="540052"/>
          </a:xfrm>
          <a:prstGeom prst="rightArrow">
            <a:avLst/>
          </a:prstGeom>
          <a:solidFill>
            <a:schemeClr val="accent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endParaRPr>
          </a:p>
        </p:txBody>
      </p:sp>
      <p:sp>
        <p:nvSpPr>
          <p:cNvPr id="24" name="TextBox 23">
            <a:extLst>
              <a:ext uri="{FF2B5EF4-FFF2-40B4-BE49-F238E27FC236}">
                <a16:creationId xmlns:a16="http://schemas.microsoft.com/office/drawing/2014/main" id="{1F5D0201-0BF6-406A-8B23-D15E1E9CD9AB}"/>
              </a:ext>
            </a:extLst>
          </p:cNvPr>
          <p:cNvSpPr txBox="1"/>
          <p:nvPr/>
        </p:nvSpPr>
        <p:spPr>
          <a:xfrm>
            <a:off x="468940" y="2347078"/>
            <a:ext cx="2582758" cy="523220"/>
          </a:xfrm>
          <a:prstGeom prst="rect">
            <a:avLst/>
          </a:prstGeom>
          <a:noFill/>
        </p:spPr>
        <p:txBody>
          <a:bodyPr wrap="none" rtlCol="0">
            <a:spAutoFit/>
          </a:bodyPr>
          <a:lstStyle/>
          <a:p>
            <a:r>
              <a:rPr lang="en-US" sz="2800"/>
              <a:t>Making Decision</a:t>
            </a:r>
          </a:p>
        </p:txBody>
      </p:sp>
    </p:spTree>
    <p:custDataLst>
      <p:tags r:id="rId1"/>
    </p:custDataLst>
    <p:extLst>
      <p:ext uri="{BB962C8B-B14F-4D97-AF65-F5344CB8AC3E}">
        <p14:creationId xmlns:p14="http://schemas.microsoft.com/office/powerpoint/2010/main" val="5864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500"/>
                                        <p:tgtEl>
                                          <p:spTgt spid="2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Outline</a:t>
            </a:r>
            <a:endParaRPr lang="en-US" sz="48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581890" y="1514763"/>
            <a:ext cx="8765309" cy="3170099"/>
          </a:xfrm>
          <a:prstGeom prst="rect">
            <a:avLst/>
          </a:prstGeom>
          <a:noFill/>
        </p:spPr>
        <p:txBody>
          <a:bodyPr wrap="square" rtlCol="0">
            <a:spAutoFit/>
          </a:bodyPr>
          <a:lstStyle/>
          <a:p>
            <a:pPr marL="571500" indent="-571500">
              <a:buClr>
                <a:schemeClr val="accent2">
                  <a:lumMod val="75000"/>
                </a:schemeClr>
              </a:buClr>
              <a:buFont typeface="Wingdings" panose="05000000000000000000" pitchFamily="2" charset="2"/>
              <a:buChar char="v"/>
            </a:pPr>
            <a:r>
              <a:rPr lang="en-US" sz="4000" b="1">
                <a:solidFill>
                  <a:srgbClr val="A6A6A6"/>
                </a:solidFill>
              </a:rPr>
              <a:t>Motivation</a:t>
            </a:r>
            <a:r>
              <a:rPr lang="en-US" sz="4000" b="1">
                <a:solidFill>
                  <a:schemeClr val="bg1">
                    <a:lumMod val="65000"/>
                  </a:schemeClr>
                </a:solidFill>
              </a:rPr>
              <a:t> </a:t>
            </a:r>
          </a:p>
          <a:p>
            <a:pPr marL="571500" indent="-571500">
              <a:buClr>
                <a:schemeClr val="accent2">
                  <a:lumMod val="75000"/>
                </a:schemeClr>
              </a:buClr>
              <a:buFont typeface="Wingdings" panose="05000000000000000000" pitchFamily="2" charset="2"/>
              <a:buChar char="v"/>
            </a:pPr>
            <a:r>
              <a:rPr lang="en-US" sz="4000" b="1">
                <a:solidFill>
                  <a:srgbClr val="A6A6A6"/>
                </a:solidFill>
              </a:rPr>
              <a:t>Lease Abstraction</a:t>
            </a:r>
          </a:p>
          <a:p>
            <a:pPr marL="571500" indent="-571500">
              <a:buClr>
                <a:schemeClr val="accent2">
                  <a:lumMod val="75000"/>
                </a:schemeClr>
              </a:buClr>
              <a:buFont typeface="Wingdings" panose="05000000000000000000" pitchFamily="2" charset="2"/>
              <a:buChar char="v"/>
            </a:pPr>
            <a:r>
              <a:rPr lang="en-US" sz="4000" b="1"/>
              <a:t>Making Lease Decision</a:t>
            </a:r>
          </a:p>
          <a:p>
            <a:pPr marL="571500" indent="-571500">
              <a:buClr>
                <a:schemeClr val="accent2">
                  <a:lumMod val="75000"/>
                </a:schemeClr>
              </a:buClr>
              <a:buFont typeface="Wingdings" panose="05000000000000000000" pitchFamily="2" charset="2"/>
              <a:buChar char="v"/>
            </a:pPr>
            <a:r>
              <a:rPr lang="en-US" sz="4000" b="1"/>
              <a:t>Design of </a:t>
            </a:r>
            <a:r>
              <a:rPr lang="en-US" sz="4000" b="1" err="1"/>
              <a:t>LeaseOS</a:t>
            </a:r>
            <a:r>
              <a:rPr lang="en-US" sz="4000" b="1"/>
              <a:t> </a:t>
            </a:r>
          </a:p>
          <a:p>
            <a:pPr marL="571500" indent="-571500">
              <a:buClr>
                <a:schemeClr val="accent2">
                  <a:lumMod val="75000"/>
                </a:schemeClr>
              </a:buClr>
              <a:buFont typeface="Wingdings" panose="05000000000000000000" pitchFamily="2" charset="2"/>
              <a:buChar char="v"/>
            </a:pPr>
            <a:r>
              <a:rPr lang="en-US" sz="4000" b="1"/>
              <a:t>Evaluation </a:t>
            </a:r>
          </a:p>
        </p:txBody>
      </p:sp>
      <p:sp>
        <p:nvSpPr>
          <p:cNvPr id="7" name="Arrow: Left 6">
            <a:extLst>
              <a:ext uri="{FF2B5EF4-FFF2-40B4-BE49-F238E27FC236}">
                <a16:creationId xmlns:a16="http://schemas.microsoft.com/office/drawing/2014/main" id="{944679B0-F354-4DCB-BA71-2BE9576C7EF8}"/>
              </a:ext>
            </a:extLst>
          </p:cNvPr>
          <p:cNvSpPr/>
          <p:nvPr/>
        </p:nvSpPr>
        <p:spPr>
          <a:xfrm>
            <a:off x="6287603" y="2778593"/>
            <a:ext cx="1282263" cy="72394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D649781-39A7-4B9A-91B4-0011B14F12DD}"/>
              </a:ext>
            </a:extLst>
          </p:cNvPr>
          <p:cNvSpPr>
            <a:spLocks noGrp="1"/>
          </p:cNvSpPr>
          <p:nvPr>
            <p:ph type="sldNum" sz="quarter" idx="4"/>
          </p:nvPr>
        </p:nvSpPr>
        <p:spPr/>
        <p:txBody>
          <a:bodyPr/>
          <a:lstStyle/>
          <a:p>
            <a:fld id="{2BC6E398-9417-E741-BFFC-7477F592D70A}" type="slidenum">
              <a:rPr lang="en-US" smtClean="0"/>
              <a:t>16</a:t>
            </a:fld>
            <a:endParaRPr lang="en-US"/>
          </a:p>
        </p:txBody>
      </p:sp>
    </p:spTree>
    <p:extLst>
      <p:ext uri="{BB962C8B-B14F-4D97-AF65-F5344CB8AC3E}">
        <p14:creationId xmlns:p14="http://schemas.microsoft.com/office/powerpoint/2010/main" val="329965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rPr>
              <a:t>Experiment Setup</a:t>
            </a:r>
            <a:endParaRPr lang="en-US" sz="4800">
              <a:solidFill>
                <a:schemeClr val="tx1">
                  <a:lumMod val="50000"/>
                </a:schemeClr>
              </a:solidFill>
            </a:endParaRPr>
          </a:p>
        </p:txBody>
      </p:sp>
      <p:graphicFrame>
        <p:nvGraphicFramePr>
          <p:cNvPr id="10" name="Diagram 9">
            <a:extLst>
              <a:ext uri="{FF2B5EF4-FFF2-40B4-BE49-F238E27FC236}">
                <a16:creationId xmlns:a16="http://schemas.microsoft.com/office/drawing/2014/main" id="{4754F41E-2701-4F62-814B-2E5198DFAC45}"/>
              </a:ext>
            </a:extLst>
          </p:cNvPr>
          <p:cNvGraphicFramePr/>
          <p:nvPr>
            <p:extLst>
              <p:ext uri="{D42A27DB-BD31-4B8C-83A1-F6EECF244321}">
                <p14:modId xmlns:p14="http://schemas.microsoft.com/office/powerpoint/2010/main" val="1194166545"/>
              </p:ext>
            </p:extLst>
          </p:nvPr>
        </p:nvGraphicFramePr>
        <p:xfrm>
          <a:off x="803647" y="2251841"/>
          <a:ext cx="101284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CD6F775-DC86-4D9F-8C64-1767DE43AE2A}"/>
              </a:ext>
            </a:extLst>
          </p:cNvPr>
          <p:cNvSpPr txBox="1"/>
          <p:nvPr/>
        </p:nvSpPr>
        <p:spPr>
          <a:xfrm>
            <a:off x="987190" y="5312147"/>
            <a:ext cx="1805110" cy="646331"/>
          </a:xfrm>
          <a:prstGeom prst="rect">
            <a:avLst/>
          </a:prstGeom>
          <a:noFill/>
        </p:spPr>
        <p:txBody>
          <a:bodyPr wrap="none" rtlCol="0">
            <a:spAutoFit/>
          </a:bodyPr>
          <a:lstStyle/>
          <a:p>
            <a:r>
              <a:rPr lang="en-US" sz="3600">
                <a:solidFill>
                  <a:srgbClr val="C00000"/>
                </a:solidFill>
              </a:rPr>
              <a:t>Low-end</a:t>
            </a:r>
          </a:p>
        </p:txBody>
      </p:sp>
      <p:sp>
        <p:nvSpPr>
          <p:cNvPr id="12" name="Rectangle 11">
            <a:extLst>
              <a:ext uri="{FF2B5EF4-FFF2-40B4-BE49-F238E27FC236}">
                <a16:creationId xmlns:a16="http://schemas.microsoft.com/office/drawing/2014/main" id="{6F0C493C-4B0B-4FE7-BDD1-A0A6E5FAD59B}"/>
              </a:ext>
            </a:extLst>
          </p:cNvPr>
          <p:cNvSpPr/>
          <p:nvPr/>
        </p:nvSpPr>
        <p:spPr>
          <a:xfrm>
            <a:off x="9215774" y="5424561"/>
            <a:ext cx="1891865" cy="646331"/>
          </a:xfrm>
          <a:prstGeom prst="rect">
            <a:avLst/>
          </a:prstGeom>
        </p:spPr>
        <p:txBody>
          <a:bodyPr wrap="none">
            <a:spAutoFit/>
          </a:bodyPr>
          <a:lstStyle/>
          <a:p>
            <a:r>
              <a:rPr lang="en-US" sz="3600">
                <a:solidFill>
                  <a:srgbClr val="548235"/>
                </a:solidFill>
              </a:rPr>
              <a:t>High-end</a:t>
            </a:r>
          </a:p>
        </p:txBody>
      </p:sp>
      <p:sp>
        <p:nvSpPr>
          <p:cNvPr id="2" name="TextBox 1">
            <a:extLst>
              <a:ext uri="{FF2B5EF4-FFF2-40B4-BE49-F238E27FC236}">
                <a16:creationId xmlns:a16="http://schemas.microsoft.com/office/drawing/2014/main" id="{C25FF70D-5DDA-43FE-AB20-1E7C316E658D}"/>
              </a:ext>
            </a:extLst>
          </p:cNvPr>
          <p:cNvSpPr txBox="1"/>
          <p:nvPr/>
        </p:nvSpPr>
        <p:spPr>
          <a:xfrm>
            <a:off x="992283" y="5937457"/>
            <a:ext cx="2541401" cy="646331"/>
          </a:xfrm>
          <a:prstGeom prst="rect">
            <a:avLst/>
          </a:prstGeom>
          <a:noFill/>
        </p:spPr>
        <p:txBody>
          <a:bodyPr wrap="none" rtlCol="0">
            <a:spAutoFit/>
          </a:bodyPr>
          <a:lstStyle/>
          <a:p>
            <a:r>
              <a:rPr lang="en-US" sz="3600">
                <a:solidFill>
                  <a:srgbClr val="C00000"/>
                </a:solidFill>
              </a:rPr>
              <a:t>Heavily used</a:t>
            </a:r>
          </a:p>
        </p:txBody>
      </p:sp>
      <p:sp>
        <p:nvSpPr>
          <p:cNvPr id="8" name="TextBox 7">
            <a:extLst>
              <a:ext uri="{FF2B5EF4-FFF2-40B4-BE49-F238E27FC236}">
                <a16:creationId xmlns:a16="http://schemas.microsoft.com/office/drawing/2014/main" id="{B1D0F946-07E1-4146-B568-4D961851E907}"/>
              </a:ext>
            </a:extLst>
          </p:cNvPr>
          <p:cNvSpPr txBox="1"/>
          <p:nvPr/>
        </p:nvSpPr>
        <p:spPr>
          <a:xfrm>
            <a:off x="8713812" y="6011965"/>
            <a:ext cx="2406941" cy="646331"/>
          </a:xfrm>
          <a:prstGeom prst="rect">
            <a:avLst/>
          </a:prstGeom>
          <a:noFill/>
        </p:spPr>
        <p:txBody>
          <a:bodyPr wrap="none" rtlCol="0">
            <a:spAutoFit/>
          </a:bodyPr>
          <a:lstStyle/>
          <a:p>
            <a:r>
              <a:rPr lang="en-US" sz="3600">
                <a:solidFill>
                  <a:schemeClr val="accent6">
                    <a:lumMod val="75000"/>
                  </a:schemeClr>
                </a:solidFill>
              </a:rPr>
              <a:t>Lightly used</a:t>
            </a:r>
          </a:p>
        </p:txBody>
      </p:sp>
      <p:sp>
        <p:nvSpPr>
          <p:cNvPr id="5" name="Rectangle 4">
            <a:extLst>
              <a:ext uri="{FF2B5EF4-FFF2-40B4-BE49-F238E27FC236}">
                <a16:creationId xmlns:a16="http://schemas.microsoft.com/office/drawing/2014/main" id="{07943605-41A5-4035-997F-B5D1B4F3AE8C}"/>
              </a:ext>
            </a:extLst>
          </p:cNvPr>
          <p:cNvSpPr/>
          <p:nvPr/>
        </p:nvSpPr>
        <p:spPr>
          <a:xfrm>
            <a:off x="548870" y="1370826"/>
            <a:ext cx="7959295" cy="1815882"/>
          </a:xfrm>
          <a:prstGeom prst="rect">
            <a:avLst/>
          </a:prstGeom>
        </p:spPr>
        <p:txBody>
          <a:bodyPr wrap="none">
            <a:spAutoFit/>
          </a:bodyPr>
          <a:lstStyle/>
          <a:p>
            <a:r>
              <a:rPr lang="en-US" sz="4000" b="1"/>
              <a:t>How buggy apps behave at runtime?</a:t>
            </a:r>
          </a:p>
          <a:p>
            <a:pPr marL="1028700" lvl="1" indent="-571500">
              <a:buFont typeface="Arial" panose="020B0604020202020204" pitchFamily="34" charset="0"/>
              <a:buChar char="•"/>
            </a:pPr>
            <a:r>
              <a:rPr lang="en-US" sz="3600"/>
              <a:t>Measure resource related metrics</a:t>
            </a:r>
          </a:p>
          <a:p>
            <a:pPr marL="1028700" lvl="1" indent="-571500">
              <a:buFont typeface="Arial" panose="020B0604020202020204" pitchFamily="34" charset="0"/>
              <a:buChar char="•"/>
            </a:pPr>
            <a:r>
              <a:rPr lang="en-US" sz="3600"/>
              <a:t>Identify reliable indicators</a:t>
            </a:r>
            <a:endParaRPr lang="en-US" sz="3200"/>
          </a:p>
        </p:txBody>
      </p:sp>
      <p:sp>
        <p:nvSpPr>
          <p:cNvPr id="9" name="Slide Number Placeholder 8">
            <a:extLst>
              <a:ext uri="{FF2B5EF4-FFF2-40B4-BE49-F238E27FC236}">
                <a16:creationId xmlns:a16="http://schemas.microsoft.com/office/drawing/2014/main" id="{7681749D-72C7-4218-8478-9966738A8884}"/>
              </a:ext>
            </a:extLst>
          </p:cNvPr>
          <p:cNvSpPr>
            <a:spLocks noGrp="1"/>
          </p:cNvSpPr>
          <p:nvPr>
            <p:ph type="sldNum" sz="quarter" idx="4"/>
          </p:nvPr>
        </p:nvSpPr>
        <p:spPr/>
        <p:txBody>
          <a:bodyPr/>
          <a:lstStyle/>
          <a:p>
            <a:fld id="{2BC6E398-9417-E741-BFFC-7477F592D70A}" type="slidenum">
              <a:rPr lang="en-US" smtClean="0"/>
              <a:t>17</a:t>
            </a:fld>
            <a:endParaRPr lang="en-US"/>
          </a:p>
        </p:txBody>
      </p:sp>
    </p:spTree>
    <p:extLst>
      <p:ext uri="{BB962C8B-B14F-4D97-AF65-F5344CB8AC3E}">
        <p14:creationId xmlns:p14="http://schemas.microsoft.com/office/powerpoint/2010/main" val="297943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2" grpId="0"/>
      <p:bldP spid="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4E18113B-5CF5-4098-9AF1-67CA266CE6C9}"/>
              </a:ext>
            </a:extLst>
          </p:cNvPr>
          <p:cNvGraphicFramePr>
            <a:graphicFrameLocks/>
          </p:cNvGraphicFramePr>
          <p:nvPr>
            <p:extLst>
              <p:ext uri="{D42A27DB-BD31-4B8C-83A1-F6EECF244321}">
                <p14:modId xmlns:p14="http://schemas.microsoft.com/office/powerpoint/2010/main" val="2715676442"/>
              </p:ext>
            </p:extLst>
          </p:nvPr>
        </p:nvGraphicFramePr>
        <p:xfrm>
          <a:off x="1927859" y="2720518"/>
          <a:ext cx="9550267"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0"/>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1955800">
              <a:spcBef>
                <a:spcPct val="0"/>
              </a:spcBef>
            </a:pPr>
            <a:r>
              <a:rPr lang="en-US" sz="4800">
                <a:solidFill>
                  <a:schemeClr val="bg1"/>
                </a:solidFill>
                <a:latin typeface="Quadon Regular"/>
              </a:rPr>
              <a:t>Example 1 - </a:t>
            </a:r>
            <a:r>
              <a:rPr lang="en-US" sz="4800" err="1"/>
              <a:t>BetterWeather</a:t>
            </a:r>
            <a:r>
              <a:rPr lang="en-US" sz="4800">
                <a:solidFill>
                  <a:schemeClr val="bg1"/>
                </a:solidFill>
                <a:latin typeface="Quadon Regular"/>
              </a:rPr>
              <a:t> </a:t>
            </a:r>
            <a:endParaRPr lang="en-US" sz="4800">
              <a:solidFill>
                <a:schemeClr val="tx1">
                  <a:lumMod val="50000"/>
                </a:schemeClr>
              </a:solidFill>
            </a:endParaRPr>
          </a:p>
        </p:txBody>
      </p:sp>
      <p:sp>
        <p:nvSpPr>
          <p:cNvPr id="7" name="Rectangle 6">
            <a:extLst>
              <a:ext uri="{FF2B5EF4-FFF2-40B4-BE49-F238E27FC236}">
                <a16:creationId xmlns:a16="http://schemas.microsoft.com/office/drawing/2014/main" id="{CAB9110A-432B-4F8B-93C4-6001A3105C48}"/>
              </a:ext>
            </a:extLst>
          </p:cNvPr>
          <p:cNvSpPr/>
          <p:nvPr/>
        </p:nvSpPr>
        <p:spPr>
          <a:xfrm>
            <a:off x="2025871" y="1643300"/>
            <a:ext cx="8324971" cy="1077218"/>
          </a:xfrm>
          <a:prstGeom prst="rect">
            <a:avLst/>
          </a:prstGeom>
        </p:spPr>
        <p:txBody>
          <a:bodyPr wrap="none">
            <a:spAutoFit/>
          </a:bodyPr>
          <a:lstStyle/>
          <a:p>
            <a:r>
              <a:rPr lang="en-US" sz="3200"/>
              <a:t>Weather widget app</a:t>
            </a:r>
            <a:endParaRPr lang="en-US" sz="3200">
              <a:solidFill>
                <a:prstClr val="black">
                  <a:hueOff val="0"/>
                  <a:satOff val="0"/>
                  <a:lumOff val="0"/>
                  <a:alphaOff val="0"/>
                </a:prstClr>
              </a:solidFill>
            </a:endParaRPr>
          </a:p>
          <a:p>
            <a:pPr lvl="0"/>
            <a:r>
              <a:rPr lang="en-US" sz="3200">
                <a:solidFill>
                  <a:prstClr val="black">
                    <a:hueOff val="0"/>
                    <a:satOff val="0"/>
                    <a:lumOff val="0"/>
                    <a:alphaOff val="0"/>
                  </a:prstClr>
                </a:solidFill>
              </a:rPr>
              <a:t>Keeps </a:t>
            </a:r>
            <a:r>
              <a:rPr lang="en-US" sz="3200">
                <a:solidFill>
                  <a:srgbClr val="C00000"/>
                </a:solidFill>
              </a:rPr>
              <a:t>asking </a:t>
            </a:r>
            <a:r>
              <a:rPr lang="en-US" sz="3200">
                <a:solidFill>
                  <a:prstClr val="black">
                    <a:hueOff val="0"/>
                    <a:satOff val="0"/>
                    <a:lumOff val="0"/>
                    <a:alphaOff val="0"/>
                  </a:prstClr>
                </a:solidFill>
              </a:rPr>
              <a:t>for GPS when the app can’t get GPS</a:t>
            </a:r>
          </a:p>
        </p:txBody>
      </p:sp>
      <p:pic>
        <p:nvPicPr>
          <p:cNvPr id="31" name="Picture 30">
            <a:extLst>
              <a:ext uri="{FF2B5EF4-FFF2-40B4-BE49-F238E27FC236}">
                <a16:creationId xmlns:a16="http://schemas.microsoft.com/office/drawing/2014/main" id="{98EBF78C-6195-46D6-9C4D-F500CF739CB5}"/>
              </a:ext>
            </a:extLst>
          </p:cNvPr>
          <p:cNvPicPr>
            <a:picLocks noChangeAspect="1"/>
          </p:cNvPicPr>
          <p:nvPr/>
        </p:nvPicPr>
        <p:blipFill>
          <a:blip r:embed="rId4"/>
          <a:stretch>
            <a:fillRect/>
          </a:stretch>
        </p:blipFill>
        <p:spPr>
          <a:xfrm>
            <a:off x="425868" y="1439715"/>
            <a:ext cx="1484389" cy="1484389"/>
          </a:xfrm>
          <a:prstGeom prst="rect">
            <a:avLst/>
          </a:prstGeom>
        </p:spPr>
      </p:pic>
      <p:sp>
        <p:nvSpPr>
          <p:cNvPr id="47" name="Rectangle 46">
            <a:extLst>
              <a:ext uri="{FF2B5EF4-FFF2-40B4-BE49-F238E27FC236}">
                <a16:creationId xmlns:a16="http://schemas.microsoft.com/office/drawing/2014/main" id="{056D6DFB-2247-41EE-A6E7-26A749D4E575}"/>
              </a:ext>
            </a:extLst>
          </p:cNvPr>
          <p:cNvSpPr/>
          <p:nvPr/>
        </p:nvSpPr>
        <p:spPr>
          <a:xfrm>
            <a:off x="50792" y="3598874"/>
            <a:ext cx="2088930" cy="1077218"/>
          </a:xfrm>
          <a:prstGeom prst="rect">
            <a:avLst/>
          </a:prstGeom>
        </p:spPr>
        <p:txBody>
          <a:bodyPr wrap="square">
            <a:spAutoFit/>
          </a:bodyPr>
          <a:lstStyle/>
          <a:p>
            <a:r>
              <a:rPr lang="en-US" sz="3200"/>
              <a:t>Test result </a:t>
            </a:r>
            <a:r>
              <a:rPr lang="en-US" sz="3200">
                <a:solidFill>
                  <a:prstClr val="black">
                    <a:hueOff val="0"/>
                    <a:satOff val="0"/>
                    <a:lumOff val="0"/>
                    <a:alphaOff val="0"/>
                  </a:prstClr>
                </a:solidFill>
              </a:rPr>
              <a:t>on Pixel XL </a:t>
            </a:r>
            <a:endParaRPr lang="en-US" sz="3200"/>
          </a:p>
        </p:txBody>
      </p:sp>
      <p:sp>
        <p:nvSpPr>
          <p:cNvPr id="48" name="Rectangle 47">
            <a:extLst>
              <a:ext uri="{FF2B5EF4-FFF2-40B4-BE49-F238E27FC236}">
                <a16:creationId xmlns:a16="http://schemas.microsoft.com/office/drawing/2014/main" id="{EAB295E6-C42A-4D8D-B4A4-8999A941EE16}"/>
              </a:ext>
            </a:extLst>
          </p:cNvPr>
          <p:cNvSpPr/>
          <p:nvPr/>
        </p:nvSpPr>
        <p:spPr>
          <a:xfrm>
            <a:off x="1910256" y="5752989"/>
            <a:ext cx="3370063" cy="849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High GPS request time</a:t>
            </a:r>
          </a:p>
        </p:txBody>
      </p:sp>
      <p:sp>
        <p:nvSpPr>
          <p:cNvPr id="49" name="Rectangle 48">
            <a:extLst>
              <a:ext uri="{FF2B5EF4-FFF2-40B4-BE49-F238E27FC236}">
                <a16:creationId xmlns:a16="http://schemas.microsoft.com/office/drawing/2014/main" id="{743ECCD9-214B-4104-86A8-5AD1788985E8}"/>
              </a:ext>
            </a:extLst>
          </p:cNvPr>
          <p:cNvSpPr/>
          <p:nvPr/>
        </p:nvSpPr>
        <p:spPr>
          <a:xfrm>
            <a:off x="6681201" y="5251813"/>
            <a:ext cx="4646772" cy="1404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Failure rate = 100%</a:t>
            </a:r>
          </a:p>
        </p:txBody>
      </p:sp>
      <p:sp>
        <p:nvSpPr>
          <p:cNvPr id="54" name="Oval 53">
            <a:extLst>
              <a:ext uri="{FF2B5EF4-FFF2-40B4-BE49-F238E27FC236}">
                <a16:creationId xmlns:a16="http://schemas.microsoft.com/office/drawing/2014/main" id="{B64982FF-F03F-47DE-B023-5C724F642CCF}"/>
              </a:ext>
            </a:extLst>
          </p:cNvPr>
          <p:cNvSpPr/>
          <p:nvPr/>
        </p:nvSpPr>
        <p:spPr>
          <a:xfrm>
            <a:off x="2301767" y="3404937"/>
            <a:ext cx="2375336" cy="65341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9D64FD0-21C6-4D8E-AE31-F43AF202A1EB}"/>
              </a:ext>
            </a:extLst>
          </p:cNvPr>
          <p:cNvSpPr>
            <a:spLocks noGrp="1"/>
          </p:cNvSpPr>
          <p:nvPr>
            <p:ph type="sldNum" sz="quarter" idx="4"/>
          </p:nvPr>
        </p:nvSpPr>
        <p:spPr/>
        <p:txBody>
          <a:bodyPr/>
          <a:lstStyle/>
          <a:p>
            <a:fld id="{2BC6E398-9417-E741-BFFC-7477F592D70A}" type="slidenum">
              <a:rPr lang="en-US" smtClean="0"/>
              <a:t>18</a:t>
            </a:fld>
            <a:endParaRPr lang="en-US"/>
          </a:p>
        </p:txBody>
      </p:sp>
    </p:spTree>
    <p:extLst>
      <p:ext uri="{BB962C8B-B14F-4D97-AF65-F5344CB8AC3E}">
        <p14:creationId xmlns:p14="http://schemas.microsoft.com/office/powerpoint/2010/main" val="33479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dissolve">
                                      <p:cBhvr>
                                        <p:cTn id="18" dur="500"/>
                                        <p:tgtEl>
                                          <p:spTgt spid="4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dissolve">
                                      <p:cBhvr>
                                        <p:cTn id="21" dur="500"/>
                                        <p:tgtEl>
                                          <p:spTgt spid="5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dissolve">
                                      <p:cBhvr>
                                        <p:cTn id="2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7" grpId="0"/>
      <p:bldP spid="47" grpId="0"/>
      <p:bldP spid="48" grpId="0" animBg="1"/>
      <p:bldP spid="49"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23AA66-2050-094E-B08D-2AEBF8A7E870}"/>
              </a:ext>
            </a:extLst>
          </p:cNvPr>
          <p:cNvSpPr/>
          <p:nvPr/>
        </p:nvSpPr>
        <p:spPr>
          <a:xfrm>
            <a:off x="1765826" y="1438686"/>
            <a:ext cx="2321810" cy="248705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t>Mobile Computing Requires Energy-Aware Apps</a:t>
            </a:r>
          </a:p>
        </p:txBody>
      </p:sp>
      <p:pic>
        <p:nvPicPr>
          <p:cNvPr id="20" name="Picture 19">
            <a:extLst>
              <a:ext uri="{FF2B5EF4-FFF2-40B4-BE49-F238E27FC236}">
                <a16:creationId xmlns:a16="http://schemas.microsoft.com/office/drawing/2014/main" id="{09329176-66DD-42DC-A001-E0B3C5C38265}"/>
              </a:ext>
            </a:extLst>
          </p:cNvPr>
          <p:cNvPicPr>
            <a:picLocks noChangeAspect="1"/>
          </p:cNvPicPr>
          <p:nvPr/>
        </p:nvPicPr>
        <p:blipFill>
          <a:blip r:embed="rId4"/>
          <a:stretch>
            <a:fillRect/>
          </a:stretch>
        </p:blipFill>
        <p:spPr>
          <a:xfrm>
            <a:off x="7764214" y="1480603"/>
            <a:ext cx="3313069" cy="2488253"/>
          </a:xfrm>
          <a:prstGeom prst="rect">
            <a:avLst/>
          </a:prstGeom>
        </p:spPr>
      </p:pic>
      <p:sp>
        <p:nvSpPr>
          <p:cNvPr id="32" name="Rectangle 31">
            <a:extLst>
              <a:ext uri="{FF2B5EF4-FFF2-40B4-BE49-F238E27FC236}">
                <a16:creationId xmlns:a16="http://schemas.microsoft.com/office/drawing/2014/main" id="{8F1572CC-884C-4233-B9CB-BC754E6DA19E}"/>
              </a:ext>
            </a:extLst>
          </p:cNvPr>
          <p:cNvSpPr/>
          <p:nvPr/>
        </p:nvSpPr>
        <p:spPr>
          <a:xfrm>
            <a:off x="7787543" y="4094194"/>
            <a:ext cx="3322513" cy="954107"/>
          </a:xfrm>
          <a:prstGeom prst="rect">
            <a:avLst/>
          </a:prstGeom>
        </p:spPr>
        <p:txBody>
          <a:bodyPr wrap="square">
            <a:spAutoFit/>
          </a:bodyPr>
          <a:lstStyle/>
          <a:p>
            <a:pPr algn="ctr"/>
            <a:r>
              <a:rPr lang="en-US" sz="2800" b="1">
                <a:solidFill>
                  <a:srgbClr val="C00000"/>
                </a:solidFill>
              </a:rPr>
              <a:t>Apps need to be </a:t>
            </a:r>
          </a:p>
          <a:p>
            <a:pPr algn="ctr"/>
            <a:r>
              <a:rPr lang="en-US" sz="2800" b="1">
                <a:solidFill>
                  <a:srgbClr val="C00000"/>
                </a:solidFill>
              </a:rPr>
              <a:t>energy-aware too!</a:t>
            </a:r>
            <a:endParaRPr lang="en-US" sz="2800"/>
          </a:p>
        </p:txBody>
      </p:sp>
      <p:sp>
        <p:nvSpPr>
          <p:cNvPr id="16" name="TextBox 15">
            <a:extLst>
              <a:ext uri="{FF2B5EF4-FFF2-40B4-BE49-F238E27FC236}">
                <a16:creationId xmlns:a16="http://schemas.microsoft.com/office/drawing/2014/main" id="{90E3A709-983C-4ED9-8121-51A9F004B088}"/>
              </a:ext>
            </a:extLst>
          </p:cNvPr>
          <p:cNvSpPr txBox="1"/>
          <p:nvPr/>
        </p:nvSpPr>
        <p:spPr>
          <a:xfrm>
            <a:off x="571708" y="4154623"/>
            <a:ext cx="4679592" cy="954107"/>
          </a:xfrm>
          <a:prstGeom prst="rect">
            <a:avLst/>
          </a:prstGeom>
          <a:noFill/>
        </p:spPr>
        <p:txBody>
          <a:bodyPr wrap="square" rtlCol="0">
            <a:spAutoFit/>
          </a:bodyPr>
          <a:lstStyle/>
          <a:p>
            <a:pPr algn="ctr"/>
            <a:r>
              <a:rPr lang="en-US" sz="2800" b="1">
                <a:solidFill>
                  <a:srgbClr val="5B9BD5"/>
                </a:solidFill>
              </a:rPr>
              <a:t>Design mechanisms to optimize system energy usage</a:t>
            </a:r>
          </a:p>
        </p:txBody>
      </p:sp>
      <p:sp>
        <p:nvSpPr>
          <p:cNvPr id="17" name="Rectangle 16">
            <a:extLst>
              <a:ext uri="{FF2B5EF4-FFF2-40B4-BE49-F238E27FC236}">
                <a16:creationId xmlns:a16="http://schemas.microsoft.com/office/drawing/2014/main" id="{755AC76B-F00F-47B6-8730-1ED2BAC3E244}"/>
              </a:ext>
            </a:extLst>
          </p:cNvPr>
          <p:cNvSpPr/>
          <p:nvPr/>
        </p:nvSpPr>
        <p:spPr>
          <a:xfrm>
            <a:off x="202130" y="5464733"/>
            <a:ext cx="6477803" cy="1169551"/>
          </a:xfrm>
          <a:prstGeom prst="rect">
            <a:avLst/>
          </a:prstGeom>
        </p:spPr>
        <p:txBody>
          <a:bodyPr wrap="square">
            <a:spAutoFit/>
          </a:bodyPr>
          <a:lstStyle/>
          <a:p>
            <a:r>
              <a:rPr lang="en-US" sz="1400"/>
              <a:t>Energy-aware adaptation for mobile applications [SOSP’99]</a:t>
            </a:r>
          </a:p>
          <a:p>
            <a:r>
              <a:rPr lang="en-US" sz="1400" err="1"/>
              <a:t>ECOSystem</a:t>
            </a:r>
            <a:r>
              <a:rPr lang="en-US" sz="1400"/>
              <a:t>: Managing Energy as a First Class Operating System Resource [ASPLOS ’02]</a:t>
            </a:r>
          </a:p>
          <a:p>
            <a:r>
              <a:rPr lang="en-US" sz="1400"/>
              <a:t>Energy Management in Mobile Devices with the Cinder Operating System [</a:t>
            </a:r>
            <a:r>
              <a:rPr lang="en-US" sz="1400" err="1"/>
              <a:t>EuroSys</a:t>
            </a:r>
            <a:r>
              <a:rPr lang="en-US" sz="1400"/>
              <a:t> ’11]</a:t>
            </a:r>
          </a:p>
          <a:p>
            <a:r>
              <a:rPr lang="en-US" sz="1400"/>
              <a:t>Drowsy Power Management [SOSP ’15]</a:t>
            </a:r>
          </a:p>
          <a:p>
            <a:r>
              <a:rPr lang="en-US" sz="1400"/>
              <a:t>CALOREE: Learning Control for Predictable Latency and Low Energy [ASPLOS ’18]</a:t>
            </a:r>
          </a:p>
        </p:txBody>
      </p:sp>
      <p:pic>
        <p:nvPicPr>
          <p:cNvPr id="22" name="Picture 21">
            <a:extLst>
              <a:ext uri="{FF2B5EF4-FFF2-40B4-BE49-F238E27FC236}">
                <a16:creationId xmlns:a16="http://schemas.microsoft.com/office/drawing/2014/main" id="{66B9A9E2-E05A-4BB0-96CD-F4FEF2553D43}"/>
              </a:ext>
            </a:extLst>
          </p:cNvPr>
          <p:cNvPicPr>
            <a:picLocks noChangeAspect="1"/>
          </p:cNvPicPr>
          <p:nvPr/>
        </p:nvPicPr>
        <p:blipFill>
          <a:blip r:embed="rId5"/>
          <a:stretch>
            <a:fillRect/>
          </a:stretch>
        </p:blipFill>
        <p:spPr>
          <a:xfrm>
            <a:off x="3261142" y="1472486"/>
            <a:ext cx="794742" cy="794742"/>
          </a:xfrm>
          <a:prstGeom prst="rect">
            <a:avLst/>
          </a:prstGeom>
        </p:spPr>
      </p:pic>
      <p:grpSp>
        <p:nvGrpSpPr>
          <p:cNvPr id="3" name="Group 2">
            <a:extLst>
              <a:ext uri="{FF2B5EF4-FFF2-40B4-BE49-F238E27FC236}">
                <a16:creationId xmlns:a16="http://schemas.microsoft.com/office/drawing/2014/main" id="{04191DFA-7B10-624C-B09F-54FA5A04B83A}"/>
              </a:ext>
            </a:extLst>
          </p:cNvPr>
          <p:cNvGrpSpPr/>
          <p:nvPr/>
        </p:nvGrpSpPr>
        <p:grpSpPr>
          <a:xfrm>
            <a:off x="5640433" y="2567462"/>
            <a:ext cx="570985" cy="837705"/>
            <a:chOff x="5525014" y="2563643"/>
            <a:chExt cx="856649" cy="1448638"/>
          </a:xfrm>
        </p:grpSpPr>
        <p:sp>
          <p:nvSpPr>
            <p:cNvPr id="2" name="Rectangle 1">
              <a:extLst>
                <a:ext uri="{FF2B5EF4-FFF2-40B4-BE49-F238E27FC236}">
                  <a16:creationId xmlns:a16="http://schemas.microsoft.com/office/drawing/2014/main" id="{77E95FD2-2522-1E4D-99B5-CACDFEAD76AA}"/>
                </a:ext>
              </a:extLst>
            </p:cNvPr>
            <p:cNvSpPr/>
            <p:nvPr/>
          </p:nvSpPr>
          <p:spPr>
            <a:xfrm>
              <a:off x="5525014" y="2657602"/>
              <a:ext cx="856649" cy="135467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01A9B7-9562-544C-9B5A-3FADA1782225}"/>
                </a:ext>
              </a:extLst>
            </p:cNvPr>
            <p:cNvSpPr/>
            <p:nvPr/>
          </p:nvSpPr>
          <p:spPr>
            <a:xfrm flipV="1">
              <a:off x="5697117" y="2609477"/>
              <a:ext cx="512442" cy="45719"/>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73E45A-5332-E740-9FF3-2D4FC91F9108}"/>
                </a:ext>
              </a:extLst>
            </p:cNvPr>
            <p:cNvSpPr/>
            <p:nvPr/>
          </p:nvSpPr>
          <p:spPr>
            <a:xfrm flipV="1">
              <a:off x="5792490" y="2563643"/>
              <a:ext cx="321695" cy="45719"/>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61FFA0-FCE5-0A46-86A3-C84450D416EE}"/>
                </a:ext>
              </a:extLst>
            </p:cNvPr>
            <p:cNvSpPr/>
            <p:nvPr/>
          </p:nvSpPr>
          <p:spPr>
            <a:xfrm>
              <a:off x="5555816" y="3108670"/>
              <a:ext cx="781138" cy="176313"/>
            </a:xfrm>
            <a:prstGeom prst="rect">
              <a:avLst/>
            </a:prstGeom>
            <a:solidFill>
              <a:srgbClr val="FFC000"/>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A2CF4D-D021-5B45-A184-43D041B35087}"/>
                </a:ext>
              </a:extLst>
            </p:cNvPr>
            <p:cNvSpPr/>
            <p:nvPr/>
          </p:nvSpPr>
          <p:spPr>
            <a:xfrm>
              <a:off x="5555816" y="3323416"/>
              <a:ext cx="781138" cy="176313"/>
            </a:xfrm>
            <a:prstGeom prst="rect">
              <a:avLst/>
            </a:prstGeom>
            <a:solidFill>
              <a:srgbClr val="FFC000"/>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D56930-321D-5948-ABF5-ECB3218AE872}"/>
                </a:ext>
              </a:extLst>
            </p:cNvPr>
            <p:cNvSpPr/>
            <p:nvPr/>
          </p:nvSpPr>
          <p:spPr>
            <a:xfrm>
              <a:off x="5552225" y="3546441"/>
              <a:ext cx="781138" cy="176313"/>
            </a:xfrm>
            <a:prstGeom prst="rect">
              <a:avLst/>
            </a:prstGeom>
            <a:solidFill>
              <a:srgbClr val="FFC000"/>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35103C4-31F6-5B43-8AA1-1D65CFBAC69E}"/>
                </a:ext>
              </a:extLst>
            </p:cNvPr>
            <p:cNvSpPr/>
            <p:nvPr/>
          </p:nvSpPr>
          <p:spPr>
            <a:xfrm>
              <a:off x="5555816" y="3760561"/>
              <a:ext cx="781138" cy="176313"/>
            </a:xfrm>
            <a:prstGeom prst="rect">
              <a:avLst/>
            </a:prstGeom>
            <a:solidFill>
              <a:srgbClr val="FFC000"/>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4ED8CC7D-4FB4-1A48-BAD8-C5F371D44C1C}"/>
              </a:ext>
            </a:extLst>
          </p:cNvPr>
          <p:cNvSpPr/>
          <p:nvPr/>
        </p:nvSpPr>
        <p:spPr>
          <a:xfrm>
            <a:off x="5080868" y="2845898"/>
            <a:ext cx="340865" cy="34086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a:t>
            </a:r>
          </a:p>
        </p:txBody>
      </p:sp>
      <p:sp>
        <p:nvSpPr>
          <p:cNvPr id="23" name="Oval 22">
            <a:extLst>
              <a:ext uri="{FF2B5EF4-FFF2-40B4-BE49-F238E27FC236}">
                <a16:creationId xmlns:a16="http://schemas.microsoft.com/office/drawing/2014/main" id="{9A534CF0-A347-104A-B2C2-9D4EB4349F67}"/>
              </a:ext>
            </a:extLst>
          </p:cNvPr>
          <p:cNvSpPr/>
          <p:nvPr/>
        </p:nvSpPr>
        <p:spPr>
          <a:xfrm>
            <a:off x="6426123" y="2843048"/>
            <a:ext cx="340865" cy="3408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t>−</a:t>
            </a:r>
          </a:p>
        </p:txBody>
      </p:sp>
      <p:pic>
        <p:nvPicPr>
          <p:cNvPr id="9" name="Picture 8" descr="A close up of a logo&#10;&#10;Description automatically generated">
            <a:extLst>
              <a:ext uri="{FF2B5EF4-FFF2-40B4-BE49-F238E27FC236}">
                <a16:creationId xmlns:a16="http://schemas.microsoft.com/office/drawing/2014/main" id="{6365E95F-3AB9-8C41-B73E-F0501EB05BC0}"/>
              </a:ext>
            </a:extLst>
          </p:cNvPr>
          <p:cNvPicPr>
            <a:picLocks noChangeAspect="1"/>
          </p:cNvPicPr>
          <p:nvPr/>
        </p:nvPicPr>
        <p:blipFill>
          <a:blip r:embed="rId6"/>
          <a:stretch>
            <a:fillRect/>
          </a:stretch>
        </p:blipFill>
        <p:spPr>
          <a:xfrm>
            <a:off x="1882876" y="1835090"/>
            <a:ext cx="1885804" cy="1885804"/>
          </a:xfrm>
          <a:prstGeom prst="rect">
            <a:avLst/>
          </a:prstGeom>
        </p:spPr>
      </p:pic>
      <p:sp>
        <p:nvSpPr>
          <p:cNvPr id="7" name="Slide Number Placeholder 6">
            <a:extLst>
              <a:ext uri="{FF2B5EF4-FFF2-40B4-BE49-F238E27FC236}">
                <a16:creationId xmlns:a16="http://schemas.microsoft.com/office/drawing/2014/main" id="{6EEAF41F-9F8B-4613-B6CA-438C8DA75A94}"/>
              </a:ext>
            </a:extLst>
          </p:cNvPr>
          <p:cNvSpPr>
            <a:spLocks noGrp="1"/>
          </p:cNvSpPr>
          <p:nvPr>
            <p:ph type="sldNum" sz="quarter" idx="4"/>
          </p:nvPr>
        </p:nvSpPr>
        <p:spPr/>
        <p:txBody>
          <a:bodyPr/>
          <a:lstStyle/>
          <a:p>
            <a:fld id="{2BC6E398-9417-E741-BFFC-7477F592D70A}" type="slidenum">
              <a:rPr lang="en-US" smtClean="0"/>
              <a:t>1</a:t>
            </a:fld>
            <a:endParaRPr lang="en-US"/>
          </a:p>
        </p:txBody>
      </p:sp>
    </p:spTree>
    <p:custDataLst>
      <p:tags r:id="rId1"/>
    </p:custDataLst>
    <p:extLst>
      <p:ext uri="{BB962C8B-B14F-4D97-AF65-F5344CB8AC3E}">
        <p14:creationId xmlns:p14="http://schemas.microsoft.com/office/powerpoint/2010/main" val="13352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p:bldP spid="16" grpId="0"/>
      <p:bldP spid="17" grpId="0"/>
      <p:bldP spid="6"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B9928D0-E0AA-4942-8A84-97818200903D}"/>
              </a:ext>
            </a:extLst>
          </p:cNvPr>
          <p:cNvGraphicFramePr>
            <a:graphicFrameLocks/>
          </p:cNvGraphicFramePr>
          <p:nvPr>
            <p:extLst>
              <p:ext uri="{D42A27DB-BD31-4B8C-83A1-F6EECF244321}">
                <p14:modId xmlns:p14="http://schemas.microsoft.com/office/powerpoint/2010/main" val="303222136"/>
              </p:ext>
            </p:extLst>
          </p:nvPr>
        </p:nvGraphicFramePr>
        <p:xfrm>
          <a:off x="1335505" y="1428749"/>
          <a:ext cx="9860245" cy="517658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0"/>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rPr>
              <a:t>Resource Request Time Varies Among Devices</a:t>
            </a:r>
            <a:endParaRPr lang="en-US" sz="4800">
              <a:solidFill>
                <a:schemeClr val="tx1">
                  <a:lumMod val="50000"/>
                </a:schemeClr>
              </a:solidFill>
            </a:endParaRPr>
          </a:p>
        </p:txBody>
      </p:sp>
      <p:sp>
        <p:nvSpPr>
          <p:cNvPr id="9" name="Oval 8">
            <a:extLst>
              <a:ext uri="{FF2B5EF4-FFF2-40B4-BE49-F238E27FC236}">
                <a16:creationId xmlns:a16="http://schemas.microsoft.com/office/drawing/2014/main" id="{6DF11A86-CB95-44E1-8974-02476A0278E3}"/>
              </a:ext>
            </a:extLst>
          </p:cNvPr>
          <p:cNvSpPr/>
          <p:nvPr/>
        </p:nvSpPr>
        <p:spPr>
          <a:xfrm>
            <a:off x="3932528" y="1831831"/>
            <a:ext cx="441434" cy="2396359"/>
          </a:xfrm>
          <a:prstGeom prst="ellipse">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B265C81F-0B61-4AE1-A086-6A3F36CCAF01}"/>
              </a:ext>
            </a:extLst>
          </p:cNvPr>
          <p:cNvSpPr/>
          <p:nvPr/>
        </p:nvSpPr>
        <p:spPr>
          <a:xfrm>
            <a:off x="515006" y="4976233"/>
            <a:ext cx="11161986" cy="16291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b="1">
                <a:solidFill>
                  <a:sysClr val="windowText" lastClr="000000"/>
                </a:solidFill>
              </a:rPr>
              <a:t>O1: For the same energy misbehavior, the request time might vary a lot on different devices</a:t>
            </a:r>
            <a:endParaRPr lang="en-US" sz="4000"/>
          </a:p>
        </p:txBody>
      </p:sp>
      <p:sp>
        <p:nvSpPr>
          <p:cNvPr id="7" name="Slide Number Placeholder 6">
            <a:extLst>
              <a:ext uri="{FF2B5EF4-FFF2-40B4-BE49-F238E27FC236}">
                <a16:creationId xmlns:a16="http://schemas.microsoft.com/office/drawing/2014/main" id="{77A79D17-385C-4B88-90F0-B2DD432B918E}"/>
              </a:ext>
            </a:extLst>
          </p:cNvPr>
          <p:cNvSpPr>
            <a:spLocks noGrp="1"/>
          </p:cNvSpPr>
          <p:nvPr>
            <p:ph type="sldNum" sz="quarter" idx="4"/>
          </p:nvPr>
        </p:nvSpPr>
        <p:spPr/>
        <p:txBody>
          <a:bodyPr/>
          <a:lstStyle/>
          <a:p>
            <a:fld id="{2BC6E398-9417-E741-BFFC-7477F592D70A}" type="slidenum">
              <a:rPr lang="en-US" smtClean="0"/>
              <a:t>19</a:t>
            </a:fld>
            <a:endParaRPr lang="en-US"/>
          </a:p>
        </p:txBody>
      </p:sp>
      <p:sp>
        <p:nvSpPr>
          <p:cNvPr id="10" name="Rectangle 9">
            <a:extLst>
              <a:ext uri="{FF2B5EF4-FFF2-40B4-BE49-F238E27FC236}">
                <a16:creationId xmlns:a16="http://schemas.microsoft.com/office/drawing/2014/main" id="{7A02312B-60F6-4EE9-8F17-F5CAAB24F716}"/>
              </a:ext>
            </a:extLst>
          </p:cNvPr>
          <p:cNvSpPr/>
          <p:nvPr/>
        </p:nvSpPr>
        <p:spPr>
          <a:xfrm>
            <a:off x="1105819" y="2581819"/>
            <a:ext cx="9364061" cy="1440321"/>
          </a:xfrm>
          <a:prstGeom prst="rect">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a:solidFill>
                  <a:sysClr val="windowText" lastClr="000000"/>
                </a:solidFill>
              </a:rPr>
              <a:t>Implication : </a:t>
            </a:r>
            <a:r>
              <a:rPr lang="en-US" sz="3600" b="1">
                <a:solidFill>
                  <a:schemeClr val="tx1"/>
                </a:solidFill>
              </a:rPr>
              <a:t>absolute</a:t>
            </a:r>
            <a:r>
              <a:rPr lang="en-US" sz="3600" b="1">
                <a:solidFill>
                  <a:sysClr val="windowText" lastClr="000000"/>
                </a:solidFill>
              </a:rPr>
              <a:t> resource request time is not a good indicator for energy misbehavior</a:t>
            </a:r>
          </a:p>
        </p:txBody>
      </p:sp>
    </p:spTree>
    <p:extLst>
      <p:ext uri="{BB962C8B-B14F-4D97-AF65-F5344CB8AC3E}">
        <p14:creationId xmlns:p14="http://schemas.microsoft.com/office/powerpoint/2010/main" val="367003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1955800">
              <a:spcBef>
                <a:spcPct val="0"/>
              </a:spcBef>
            </a:pPr>
            <a:r>
              <a:rPr lang="en-US" sz="4800">
                <a:solidFill>
                  <a:schemeClr val="bg1"/>
                </a:solidFill>
                <a:latin typeface="Quadon Regular"/>
              </a:rPr>
              <a:t>Example 2 - </a:t>
            </a:r>
            <a:r>
              <a:rPr lang="en-US" sz="4800" err="1"/>
              <a:t>Kontalk</a:t>
            </a:r>
            <a:r>
              <a:rPr lang="en-US" sz="4800">
                <a:solidFill>
                  <a:schemeClr val="bg1"/>
                </a:solidFill>
                <a:latin typeface="Quadon Regular"/>
              </a:rPr>
              <a:t> </a:t>
            </a:r>
            <a:endParaRPr lang="en-US" sz="4800">
              <a:solidFill>
                <a:schemeClr val="tx1">
                  <a:lumMod val="50000"/>
                </a:schemeClr>
              </a:solidFill>
            </a:endParaRPr>
          </a:p>
        </p:txBody>
      </p:sp>
      <p:sp>
        <p:nvSpPr>
          <p:cNvPr id="7" name="Rectangle 6">
            <a:extLst>
              <a:ext uri="{FF2B5EF4-FFF2-40B4-BE49-F238E27FC236}">
                <a16:creationId xmlns:a16="http://schemas.microsoft.com/office/drawing/2014/main" id="{CAB9110A-432B-4F8B-93C4-6001A3105C48}"/>
              </a:ext>
            </a:extLst>
          </p:cNvPr>
          <p:cNvSpPr/>
          <p:nvPr/>
        </p:nvSpPr>
        <p:spPr>
          <a:xfrm>
            <a:off x="1749957" y="1444122"/>
            <a:ext cx="9745360" cy="1077218"/>
          </a:xfrm>
          <a:prstGeom prst="rect">
            <a:avLst/>
          </a:prstGeom>
        </p:spPr>
        <p:txBody>
          <a:bodyPr wrap="none">
            <a:spAutoFit/>
          </a:bodyPr>
          <a:lstStyle/>
          <a:p>
            <a:pPr lvl="0"/>
            <a:r>
              <a:rPr lang="en-US" sz="3200"/>
              <a:t>Messaging app</a:t>
            </a:r>
          </a:p>
          <a:p>
            <a:pPr lvl="0"/>
            <a:r>
              <a:rPr lang="en-US" sz="3200"/>
              <a:t>Releases the </a:t>
            </a:r>
            <a:r>
              <a:rPr lang="en-US" sz="3200" err="1"/>
              <a:t>wakelock</a:t>
            </a:r>
            <a:r>
              <a:rPr lang="en-US" sz="3200"/>
              <a:t> only when the service is destroyed</a:t>
            </a:r>
          </a:p>
        </p:txBody>
      </p:sp>
      <p:sp>
        <p:nvSpPr>
          <p:cNvPr id="34" name="TextBox 33">
            <a:extLst>
              <a:ext uri="{FF2B5EF4-FFF2-40B4-BE49-F238E27FC236}">
                <a16:creationId xmlns:a16="http://schemas.microsoft.com/office/drawing/2014/main" id="{C1AE7487-314B-422B-BB67-4BF1B8363D80}"/>
              </a:ext>
            </a:extLst>
          </p:cNvPr>
          <p:cNvSpPr txBox="1"/>
          <p:nvPr/>
        </p:nvSpPr>
        <p:spPr>
          <a:xfrm>
            <a:off x="110558" y="3802459"/>
            <a:ext cx="2422435" cy="1077218"/>
          </a:xfrm>
          <a:prstGeom prst="rect">
            <a:avLst/>
          </a:prstGeom>
          <a:noFill/>
        </p:spPr>
        <p:txBody>
          <a:bodyPr wrap="square" rtlCol="0">
            <a:spAutoFit/>
          </a:bodyPr>
          <a:lstStyle/>
          <a:p>
            <a:r>
              <a:rPr lang="en-US" sz="3200"/>
              <a:t>Test result on Samsung S4 </a:t>
            </a:r>
          </a:p>
        </p:txBody>
      </p:sp>
      <p:sp>
        <p:nvSpPr>
          <p:cNvPr id="36" name="Rectangle 35">
            <a:extLst>
              <a:ext uri="{FF2B5EF4-FFF2-40B4-BE49-F238E27FC236}">
                <a16:creationId xmlns:a16="http://schemas.microsoft.com/office/drawing/2014/main" id="{8A43C24A-821C-4DD4-A4B8-71D93E74E784}"/>
              </a:ext>
            </a:extLst>
          </p:cNvPr>
          <p:cNvSpPr/>
          <p:nvPr/>
        </p:nvSpPr>
        <p:spPr>
          <a:xfrm>
            <a:off x="2186153" y="5740677"/>
            <a:ext cx="2249213" cy="849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rPr>
              <a:t>High</a:t>
            </a:r>
            <a:r>
              <a:rPr lang="en-US" sz="2400" b="1">
                <a:solidFill>
                  <a:schemeClr val="tx1"/>
                </a:solidFill>
              </a:rPr>
              <a:t> </a:t>
            </a:r>
            <a:r>
              <a:rPr lang="en-US" sz="2400" b="1" err="1">
                <a:solidFill>
                  <a:schemeClr val="tx1"/>
                </a:solidFill>
              </a:rPr>
              <a:t>Wakelock</a:t>
            </a:r>
            <a:r>
              <a:rPr lang="en-US" sz="2400" b="1">
                <a:solidFill>
                  <a:schemeClr val="tx1"/>
                </a:solidFill>
              </a:rPr>
              <a:t> holding time</a:t>
            </a:r>
          </a:p>
        </p:txBody>
      </p:sp>
      <p:pic>
        <p:nvPicPr>
          <p:cNvPr id="3" name="Picture 2">
            <a:extLst>
              <a:ext uri="{FF2B5EF4-FFF2-40B4-BE49-F238E27FC236}">
                <a16:creationId xmlns:a16="http://schemas.microsoft.com/office/drawing/2014/main" id="{963C9243-D7E2-4460-9FDC-22C50F2E9F69}"/>
              </a:ext>
            </a:extLst>
          </p:cNvPr>
          <p:cNvPicPr>
            <a:picLocks noChangeAspect="1"/>
          </p:cNvPicPr>
          <p:nvPr/>
        </p:nvPicPr>
        <p:blipFill>
          <a:blip r:embed="rId3"/>
          <a:stretch>
            <a:fillRect/>
          </a:stretch>
        </p:blipFill>
        <p:spPr>
          <a:xfrm>
            <a:off x="294176" y="1264873"/>
            <a:ext cx="1467530" cy="1467530"/>
          </a:xfrm>
          <a:prstGeom prst="rect">
            <a:avLst/>
          </a:prstGeom>
        </p:spPr>
      </p:pic>
      <p:graphicFrame>
        <p:nvGraphicFramePr>
          <p:cNvPr id="15" name="Chart 14">
            <a:extLst>
              <a:ext uri="{FF2B5EF4-FFF2-40B4-BE49-F238E27FC236}">
                <a16:creationId xmlns:a16="http://schemas.microsoft.com/office/drawing/2014/main" id="{08F0335E-2780-43D1-B797-816C94A09B77}"/>
              </a:ext>
            </a:extLst>
          </p:cNvPr>
          <p:cNvGraphicFramePr>
            <a:graphicFrameLocks/>
          </p:cNvGraphicFramePr>
          <p:nvPr>
            <p:extLst>
              <p:ext uri="{D42A27DB-BD31-4B8C-83A1-F6EECF244321}">
                <p14:modId xmlns:p14="http://schemas.microsoft.com/office/powerpoint/2010/main" val="1520012027"/>
              </p:ext>
            </p:extLst>
          </p:nvPr>
        </p:nvGraphicFramePr>
        <p:xfrm>
          <a:off x="2483255" y="2699211"/>
          <a:ext cx="7764780" cy="3177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CD05BFD-3C2F-46E3-9B4D-4920C0500606}"/>
              </a:ext>
            </a:extLst>
          </p:cNvPr>
          <p:cNvGraphicFramePr>
            <a:graphicFrameLocks/>
          </p:cNvGraphicFramePr>
          <p:nvPr>
            <p:extLst>
              <p:ext uri="{D42A27DB-BD31-4B8C-83A1-F6EECF244321}">
                <p14:modId xmlns:p14="http://schemas.microsoft.com/office/powerpoint/2010/main" val="1559972096"/>
              </p:ext>
            </p:extLst>
          </p:nvPr>
        </p:nvGraphicFramePr>
        <p:xfrm>
          <a:off x="2483255" y="2721151"/>
          <a:ext cx="7764780" cy="3177540"/>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a:extLst>
              <a:ext uri="{FF2B5EF4-FFF2-40B4-BE49-F238E27FC236}">
                <a16:creationId xmlns:a16="http://schemas.microsoft.com/office/drawing/2014/main" id="{C06697F9-7AC5-42CE-9FAC-7BBE0B24DA48}"/>
              </a:ext>
            </a:extLst>
          </p:cNvPr>
          <p:cNvSpPr/>
          <p:nvPr/>
        </p:nvSpPr>
        <p:spPr>
          <a:xfrm>
            <a:off x="7126705" y="5297993"/>
            <a:ext cx="4368612" cy="15220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C00000"/>
                </a:solidFill>
              </a:rPr>
              <a:t>Utilization &lt; 10%</a:t>
            </a:r>
          </a:p>
        </p:txBody>
      </p:sp>
      <p:sp>
        <p:nvSpPr>
          <p:cNvPr id="5" name="Oval 4">
            <a:extLst>
              <a:ext uri="{FF2B5EF4-FFF2-40B4-BE49-F238E27FC236}">
                <a16:creationId xmlns:a16="http://schemas.microsoft.com/office/drawing/2014/main" id="{711A36EF-4D4E-4932-83CF-D7745270A78C}"/>
              </a:ext>
            </a:extLst>
          </p:cNvPr>
          <p:cNvSpPr/>
          <p:nvPr/>
        </p:nvSpPr>
        <p:spPr>
          <a:xfrm>
            <a:off x="2816772" y="3429000"/>
            <a:ext cx="2088918" cy="8266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815D1F7-9C61-46CC-ADD1-52AF452EF552}"/>
              </a:ext>
            </a:extLst>
          </p:cNvPr>
          <p:cNvSpPr/>
          <p:nvPr/>
        </p:nvSpPr>
        <p:spPr>
          <a:xfrm>
            <a:off x="8093414" y="4409554"/>
            <a:ext cx="2088918" cy="8266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B5F045C7-A961-4C81-9AB5-72C2B4678495}"/>
              </a:ext>
            </a:extLst>
          </p:cNvPr>
          <p:cNvSpPr>
            <a:spLocks noGrp="1"/>
          </p:cNvSpPr>
          <p:nvPr>
            <p:ph type="sldNum" sz="quarter" idx="4"/>
          </p:nvPr>
        </p:nvSpPr>
        <p:spPr/>
        <p:txBody>
          <a:bodyPr/>
          <a:lstStyle/>
          <a:p>
            <a:fld id="{2BC6E398-9417-E741-BFFC-7477F592D70A}" type="slidenum">
              <a:rPr lang="en-US" smtClean="0"/>
              <a:t>20</a:t>
            </a:fld>
            <a:endParaRPr lang="en-US"/>
          </a:p>
        </p:txBody>
      </p:sp>
    </p:spTree>
    <p:extLst>
      <p:ext uri="{BB962C8B-B14F-4D97-AF65-F5344CB8AC3E}">
        <p14:creationId xmlns:p14="http://schemas.microsoft.com/office/powerpoint/2010/main" val="115234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xit" presetSubtype="0" fill="hold" grpId="1" nodeType="withEffect">
                                  <p:stCondLst>
                                    <p:cond delay="0"/>
                                  </p:stCondLst>
                                  <p:childTnLst>
                                    <p:animEffect transition="out" filter="dissolv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xit" presetSubtype="0" fill="hold" grpId="1" nodeType="withEffect">
                                  <p:stCondLst>
                                    <p:cond delay="0"/>
                                  </p:stCondLst>
                                  <p:childTnLst>
                                    <p:animEffect transition="out" filter="dissolv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P spid="36" grpId="0" animBg="1"/>
      <p:bldGraphic spid="15" grpId="0">
        <p:bldAsOne/>
      </p:bldGraphic>
      <p:bldGraphic spid="16" grpId="0">
        <p:bldAsOne/>
      </p:bldGraphic>
      <p:bldGraphic spid="16" grpId="1">
        <p:bldAsOne/>
      </p:bldGraphic>
      <p:bldP spid="17" grpId="0" animBg="1"/>
      <p:bldP spid="5" grpId="0" animBg="1"/>
      <p:bldP spid="5" grpId="1"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rPr>
              <a:t>The Low Utilization Ratio Is Consistent </a:t>
            </a:r>
            <a:endParaRPr lang="en-US" sz="4800">
              <a:solidFill>
                <a:schemeClr val="tx1">
                  <a:lumMod val="50000"/>
                </a:schemeClr>
              </a:solidFill>
            </a:endParaRPr>
          </a:p>
        </p:txBody>
      </p:sp>
      <p:graphicFrame>
        <p:nvGraphicFramePr>
          <p:cNvPr id="11" name="Chart 10">
            <a:extLst>
              <a:ext uri="{FF2B5EF4-FFF2-40B4-BE49-F238E27FC236}">
                <a16:creationId xmlns:a16="http://schemas.microsoft.com/office/drawing/2014/main" id="{08F0335E-2780-43D1-B797-816C94A09B77}"/>
              </a:ext>
            </a:extLst>
          </p:cNvPr>
          <p:cNvGraphicFramePr>
            <a:graphicFrameLocks/>
          </p:cNvGraphicFramePr>
          <p:nvPr>
            <p:extLst>
              <p:ext uri="{D42A27DB-BD31-4B8C-83A1-F6EECF244321}">
                <p14:modId xmlns:p14="http://schemas.microsoft.com/office/powerpoint/2010/main" val="3503504830"/>
              </p:ext>
            </p:extLst>
          </p:nvPr>
        </p:nvGraphicFramePr>
        <p:xfrm>
          <a:off x="1902374" y="1381443"/>
          <a:ext cx="8065507" cy="2447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2D395DF-FC2C-430F-91A1-D6893B45895D}"/>
              </a:ext>
            </a:extLst>
          </p:cNvPr>
          <p:cNvGraphicFramePr>
            <a:graphicFrameLocks/>
          </p:cNvGraphicFramePr>
          <p:nvPr>
            <p:extLst>
              <p:ext uri="{D42A27DB-BD31-4B8C-83A1-F6EECF244321}">
                <p14:modId xmlns:p14="http://schemas.microsoft.com/office/powerpoint/2010/main" val="3965655811"/>
              </p:ext>
            </p:extLst>
          </p:nvPr>
        </p:nvGraphicFramePr>
        <p:xfrm>
          <a:off x="1902873" y="3974747"/>
          <a:ext cx="8065008" cy="245059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11829D6-5A6B-41FF-8168-F82DD4A7B9FD}"/>
              </a:ext>
            </a:extLst>
          </p:cNvPr>
          <p:cNvSpPr txBox="1"/>
          <p:nvPr/>
        </p:nvSpPr>
        <p:spPr>
          <a:xfrm>
            <a:off x="180233" y="2431469"/>
            <a:ext cx="1722141" cy="954107"/>
          </a:xfrm>
          <a:prstGeom prst="rect">
            <a:avLst/>
          </a:prstGeom>
          <a:noFill/>
        </p:spPr>
        <p:txBody>
          <a:bodyPr wrap="square" rtlCol="0">
            <a:spAutoFit/>
          </a:bodyPr>
          <a:lstStyle/>
          <a:p>
            <a:pPr algn="ctr"/>
            <a:r>
              <a:rPr lang="en-US" sz="2800"/>
              <a:t>SAMSUNG S4</a:t>
            </a:r>
          </a:p>
        </p:txBody>
      </p:sp>
      <p:sp>
        <p:nvSpPr>
          <p:cNvPr id="14" name="TextBox 13">
            <a:extLst>
              <a:ext uri="{FF2B5EF4-FFF2-40B4-BE49-F238E27FC236}">
                <a16:creationId xmlns:a16="http://schemas.microsoft.com/office/drawing/2014/main" id="{7529A24B-AFD7-48B4-AEBB-C571D5362D60}"/>
              </a:ext>
            </a:extLst>
          </p:cNvPr>
          <p:cNvSpPr txBox="1"/>
          <p:nvPr/>
        </p:nvSpPr>
        <p:spPr>
          <a:xfrm>
            <a:off x="373171" y="4950071"/>
            <a:ext cx="1336263" cy="523220"/>
          </a:xfrm>
          <a:prstGeom prst="rect">
            <a:avLst/>
          </a:prstGeom>
          <a:noFill/>
        </p:spPr>
        <p:txBody>
          <a:bodyPr wrap="none" rtlCol="0">
            <a:spAutoFit/>
          </a:bodyPr>
          <a:lstStyle/>
          <a:p>
            <a:r>
              <a:rPr lang="en-US" sz="2800"/>
              <a:t>Nexus 4</a:t>
            </a:r>
          </a:p>
        </p:txBody>
      </p:sp>
      <p:sp>
        <p:nvSpPr>
          <p:cNvPr id="15" name="Oval 14">
            <a:extLst>
              <a:ext uri="{FF2B5EF4-FFF2-40B4-BE49-F238E27FC236}">
                <a16:creationId xmlns:a16="http://schemas.microsoft.com/office/drawing/2014/main" id="{A2AB8D84-355C-4D04-BC1D-A6B0283B73CA}"/>
              </a:ext>
            </a:extLst>
          </p:cNvPr>
          <p:cNvSpPr/>
          <p:nvPr/>
        </p:nvSpPr>
        <p:spPr>
          <a:xfrm>
            <a:off x="7645096" y="2740570"/>
            <a:ext cx="2088918" cy="6463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167F544-8515-42D8-9A91-5C7C22094434}"/>
              </a:ext>
            </a:extLst>
          </p:cNvPr>
          <p:cNvSpPr/>
          <p:nvPr/>
        </p:nvSpPr>
        <p:spPr>
          <a:xfrm>
            <a:off x="7723924" y="5476557"/>
            <a:ext cx="2088918" cy="7610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CC5D8E-35EA-49B6-9EC6-BB8DA94E82DB}"/>
              </a:ext>
            </a:extLst>
          </p:cNvPr>
          <p:cNvSpPr/>
          <p:nvPr/>
        </p:nvSpPr>
        <p:spPr>
          <a:xfrm>
            <a:off x="488891" y="3444424"/>
            <a:ext cx="10865873" cy="13178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The utilization ratio is always </a:t>
            </a:r>
            <a:r>
              <a:rPr lang="en-US" sz="4400" b="1">
                <a:solidFill>
                  <a:srgbClr val="C00000"/>
                </a:solidFill>
              </a:rPr>
              <a:t>low</a:t>
            </a:r>
            <a:r>
              <a:rPr lang="en-US" sz="4400" b="1">
                <a:solidFill>
                  <a:schemeClr val="tx1"/>
                </a:solidFill>
              </a:rPr>
              <a:t> among different device</a:t>
            </a:r>
          </a:p>
        </p:txBody>
      </p:sp>
      <p:sp>
        <p:nvSpPr>
          <p:cNvPr id="7" name="Slide Number Placeholder 6">
            <a:extLst>
              <a:ext uri="{FF2B5EF4-FFF2-40B4-BE49-F238E27FC236}">
                <a16:creationId xmlns:a16="http://schemas.microsoft.com/office/drawing/2014/main" id="{FC8940D0-A7B5-422D-9A9C-BC8198B3953D}"/>
              </a:ext>
            </a:extLst>
          </p:cNvPr>
          <p:cNvSpPr>
            <a:spLocks noGrp="1"/>
          </p:cNvSpPr>
          <p:nvPr>
            <p:ph type="sldNum" sz="quarter" idx="4"/>
          </p:nvPr>
        </p:nvSpPr>
        <p:spPr/>
        <p:txBody>
          <a:bodyPr/>
          <a:lstStyle/>
          <a:p>
            <a:fld id="{2BC6E398-9417-E741-BFFC-7477F592D70A}" type="slidenum">
              <a:rPr lang="en-US" smtClean="0"/>
              <a:t>21</a:t>
            </a:fld>
            <a:endParaRPr lang="en-US"/>
          </a:p>
        </p:txBody>
      </p:sp>
    </p:spTree>
    <p:extLst>
      <p:ext uri="{BB962C8B-B14F-4D97-AF65-F5344CB8AC3E}">
        <p14:creationId xmlns:p14="http://schemas.microsoft.com/office/powerpoint/2010/main" val="380129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1955800">
              <a:spcBef>
                <a:spcPct val="0"/>
              </a:spcBef>
            </a:pPr>
            <a:r>
              <a:rPr lang="en-US" sz="4800">
                <a:solidFill>
                  <a:schemeClr val="bg1"/>
                </a:solidFill>
                <a:latin typeface="Quadon Regular"/>
              </a:rPr>
              <a:t>Utility Is Also a Good Indicator </a:t>
            </a:r>
            <a:endParaRPr lang="en-US" sz="4800">
              <a:solidFill>
                <a:schemeClr val="tx1">
                  <a:lumMod val="50000"/>
                </a:schemeClr>
              </a:solidFill>
            </a:endParaRPr>
          </a:p>
        </p:txBody>
      </p:sp>
      <p:sp>
        <p:nvSpPr>
          <p:cNvPr id="7" name="Rectangle 6">
            <a:extLst>
              <a:ext uri="{FF2B5EF4-FFF2-40B4-BE49-F238E27FC236}">
                <a16:creationId xmlns:a16="http://schemas.microsoft.com/office/drawing/2014/main" id="{CAB9110A-432B-4F8B-93C4-6001A3105C48}"/>
              </a:ext>
            </a:extLst>
          </p:cNvPr>
          <p:cNvSpPr/>
          <p:nvPr/>
        </p:nvSpPr>
        <p:spPr>
          <a:xfrm>
            <a:off x="1910257" y="1439715"/>
            <a:ext cx="10145109" cy="1077218"/>
          </a:xfrm>
          <a:prstGeom prst="rect">
            <a:avLst/>
          </a:prstGeom>
        </p:spPr>
        <p:txBody>
          <a:bodyPr wrap="square">
            <a:spAutoFit/>
          </a:bodyPr>
          <a:lstStyle/>
          <a:p>
            <a:pPr lvl="0"/>
            <a:r>
              <a:rPr lang="en-US" sz="3200"/>
              <a:t>Email app</a:t>
            </a:r>
          </a:p>
          <a:p>
            <a:pPr lvl="0"/>
            <a:r>
              <a:rPr lang="en-US" sz="3200"/>
              <a:t>Gets stuck in a loop when the network is disconnected</a:t>
            </a:r>
          </a:p>
        </p:txBody>
      </p:sp>
      <p:sp>
        <p:nvSpPr>
          <p:cNvPr id="34" name="TextBox 33">
            <a:extLst>
              <a:ext uri="{FF2B5EF4-FFF2-40B4-BE49-F238E27FC236}">
                <a16:creationId xmlns:a16="http://schemas.microsoft.com/office/drawing/2014/main" id="{C1AE7487-314B-422B-BB67-4BF1B8363D80}"/>
              </a:ext>
            </a:extLst>
          </p:cNvPr>
          <p:cNvSpPr txBox="1"/>
          <p:nvPr/>
        </p:nvSpPr>
        <p:spPr>
          <a:xfrm>
            <a:off x="110558" y="3802459"/>
            <a:ext cx="2249213" cy="1077218"/>
          </a:xfrm>
          <a:prstGeom prst="rect">
            <a:avLst/>
          </a:prstGeom>
          <a:noFill/>
        </p:spPr>
        <p:txBody>
          <a:bodyPr wrap="square" rtlCol="0">
            <a:spAutoFit/>
          </a:bodyPr>
          <a:lstStyle/>
          <a:p>
            <a:r>
              <a:rPr lang="en-US" sz="3200"/>
              <a:t>Test result on Pixel XL</a:t>
            </a:r>
          </a:p>
        </p:txBody>
      </p:sp>
      <p:sp>
        <p:nvSpPr>
          <p:cNvPr id="36" name="Rectangle 35">
            <a:extLst>
              <a:ext uri="{FF2B5EF4-FFF2-40B4-BE49-F238E27FC236}">
                <a16:creationId xmlns:a16="http://schemas.microsoft.com/office/drawing/2014/main" id="{8A43C24A-821C-4DD4-A4B8-71D93E74E784}"/>
              </a:ext>
            </a:extLst>
          </p:cNvPr>
          <p:cNvSpPr/>
          <p:nvPr/>
        </p:nvSpPr>
        <p:spPr>
          <a:xfrm>
            <a:off x="2186153" y="5740677"/>
            <a:ext cx="2249213" cy="849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High </a:t>
            </a:r>
            <a:r>
              <a:rPr lang="en-US" sz="2400" b="1" err="1">
                <a:solidFill>
                  <a:schemeClr val="tx1"/>
                </a:solidFill>
              </a:rPr>
              <a:t>Wakelock</a:t>
            </a:r>
            <a:r>
              <a:rPr lang="en-US" sz="2400" b="1">
                <a:solidFill>
                  <a:schemeClr val="tx1"/>
                </a:solidFill>
              </a:rPr>
              <a:t> holding time</a:t>
            </a:r>
          </a:p>
        </p:txBody>
      </p:sp>
      <p:sp>
        <p:nvSpPr>
          <p:cNvPr id="17" name="Rectangle 16">
            <a:extLst>
              <a:ext uri="{FF2B5EF4-FFF2-40B4-BE49-F238E27FC236}">
                <a16:creationId xmlns:a16="http://schemas.microsoft.com/office/drawing/2014/main" id="{C06697F9-7AC5-42CE-9FAC-7BBE0B24DA48}"/>
              </a:ext>
            </a:extLst>
          </p:cNvPr>
          <p:cNvSpPr/>
          <p:nvPr/>
        </p:nvSpPr>
        <p:spPr>
          <a:xfrm>
            <a:off x="5176522" y="5729325"/>
            <a:ext cx="2504103" cy="849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High utilization ratio</a:t>
            </a:r>
          </a:p>
        </p:txBody>
      </p:sp>
      <p:pic>
        <p:nvPicPr>
          <p:cNvPr id="6" name="Picture 5">
            <a:extLst>
              <a:ext uri="{FF2B5EF4-FFF2-40B4-BE49-F238E27FC236}">
                <a16:creationId xmlns:a16="http://schemas.microsoft.com/office/drawing/2014/main" id="{9A1C905A-C422-45B2-AEE6-B55E38F560D1}"/>
              </a:ext>
            </a:extLst>
          </p:cNvPr>
          <p:cNvPicPr>
            <a:picLocks noChangeAspect="1"/>
          </p:cNvPicPr>
          <p:nvPr/>
        </p:nvPicPr>
        <p:blipFill>
          <a:blip r:embed="rId3"/>
          <a:stretch>
            <a:fillRect/>
          </a:stretch>
        </p:blipFill>
        <p:spPr>
          <a:xfrm>
            <a:off x="220603" y="1236130"/>
            <a:ext cx="1541103" cy="1541103"/>
          </a:xfrm>
          <a:prstGeom prst="rect">
            <a:avLst/>
          </a:prstGeom>
        </p:spPr>
      </p:pic>
      <p:graphicFrame>
        <p:nvGraphicFramePr>
          <p:cNvPr id="14" name="Chart 13">
            <a:extLst>
              <a:ext uri="{FF2B5EF4-FFF2-40B4-BE49-F238E27FC236}">
                <a16:creationId xmlns:a16="http://schemas.microsoft.com/office/drawing/2014/main" id="{919E9544-30FC-411C-B4B0-36E8FEA5E11A}"/>
              </a:ext>
            </a:extLst>
          </p:cNvPr>
          <p:cNvGraphicFramePr>
            <a:graphicFrameLocks/>
          </p:cNvGraphicFramePr>
          <p:nvPr>
            <p:extLst>
              <p:ext uri="{D42A27DB-BD31-4B8C-83A1-F6EECF244321}">
                <p14:modId xmlns:p14="http://schemas.microsoft.com/office/powerpoint/2010/main" val="121211768"/>
              </p:ext>
            </p:extLst>
          </p:nvPr>
        </p:nvGraphicFramePr>
        <p:xfrm>
          <a:off x="2186153" y="2746622"/>
          <a:ext cx="7764780" cy="317754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82AA8DA9-AC63-4BD0-848B-8B84855D2D81}"/>
              </a:ext>
            </a:extLst>
          </p:cNvPr>
          <p:cNvSpPr/>
          <p:nvPr/>
        </p:nvSpPr>
        <p:spPr>
          <a:xfrm>
            <a:off x="8421782" y="4988689"/>
            <a:ext cx="3168129" cy="16240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rPr>
              <a:t>Low utility</a:t>
            </a:r>
          </a:p>
        </p:txBody>
      </p:sp>
      <p:sp>
        <p:nvSpPr>
          <p:cNvPr id="8" name="Slide Number Placeholder 7">
            <a:extLst>
              <a:ext uri="{FF2B5EF4-FFF2-40B4-BE49-F238E27FC236}">
                <a16:creationId xmlns:a16="http://schemas.microsoft.com/office/drawing/2014/main" id="{F15ED816-4728-4E53-A8CD-3A9DACA34B4A}"/>
              </a:ext>
            </a:extLst>
          </p:cNvPr>
          <p:cNvSpPr>
            <a:spLocks noGrp="1"/>
          </p:cNvSpPr>
          <p:nvPr>
            <p:ph type="sldNum" sz="quarter" idx="4"/>
          </p:nvPr>
        </p:nvSpPr>
        <p:spPr/>
        <p:txBody>
          <a:bodyPr/>
          <a:lstStyle/>
          <a:p>
            <a:fld id="{2BC6E398-9417-E741-BFFC-7477F592D70A}" type="slidenum">
              <a:rPr lang="en-US" smtClean="0"/>
              <a:t>22</a:t>
            </a:fld>
            <a:endParaRPr lang="en-US"/>
          </a:p>
        </p:txBody>
      </p:sp>
      <p:sp>
        <p:nvSpPr>
          <p:cNvPr id="3" name="Oval 2">
            <a:extLst>
              <a:ext uri="{FF2B5EF4-FFF2-40B4-BE49-F238E27FC236}">
                <a16:creationId xmlns:a16="http://schemas.microsoft.com/office/drawing/2014/main" id="{0BD3CA1A-3AA4-49A3-BBEB-D3D0EF78BEEB}"/>
              </a:ext>
            </a:extLst>
          </p:cNvPr>
          <p:cNvSpPr/>
          <p:nvPr/>
        </p:nvSpPr>
        <p:spPr>
          <a:xfrm>
            <a:off x="8087343" y="3707886"/>
            <a:ext cx="668878" cy="3727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10D40C-4FA5-4F5A-9D1D-D4253768D1B0}"/>
              </a:ext>
            </a:extLst>
          </p:cNvPr>
          <p:cNvSpPr txBox="1"/>
          <p:nvPr/>
        </p:nvSpPr>
        <p:spPr>
          <a:xfrm>
            <a:off x="8260007" y="3291145"/>
            <a:ext cx="1093569" cy="461665"/>
          </a:xfrm>
          <a:prstGeom prst="rect">
            <a:avLst/>
          </a:prstGeom>
          <a:noFill/>
        </p:spPr>
        <p:txBody>
          <a:bodyPr wrap="none" rtlCol="0">
            <a:spAutoFit/>
          </a:bodyPr>
          <a:lstStyle/>
          <a:p>
            <a:r>
              <a:rPr lang="en-US" sz="2400">
                <a:solidFill>
                  <a:srgbClr val="C00000"/>
                </a:solidFill>
              </a:rPr>
              <a:t>&gt; 100%</a:t>
            </a:r>
          </a:p>
        </p:txBody>
      </p:sp>
    </p:spTree>
    <p:extLst>
      <p:ext uri="{BB962C8B-B14F-4D97-AF65-F5344CB8AC3E}">
        <p14:creationId xmlns:p14="http://schemas.microsoft.com/office/powerpoint/2010/main" val="344536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500"/>
                                        <p:tgtEl>
                                          <p:spTgt spid="3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P spid="36" grpId="0" animBg="1"/>
      <p:bldP spid="17" grpId="0" animBg="1"/>
      <p:bldGraphic spid="14" grpId="0">
        <p:bldAsOne/>
      </p:bldGraphic>
      <p:bldP spid="18" grpId="0" animBg="1"/>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Four Classes of Energy Misbehavior</a:t>
            </a:r>
            <a:endParaRPr lang="en-US" sz="4800">
              <a:solidFill>
                <a:schemeClr val="tx1">
                  <a:lumMod val="50000"/>
                </a:schemeClr>
              </a:solidFill>
            </a:endParaRPr>
          </a:p>
        </p:txBody>
      </p:sp>
      <p:graphicFrame>
        <p:nvGraphicFramePr>
          <p:cNvPr id="10" name="Diagram 9">
            <a:extLst>
              <a:ext uri="{FF2B5EF4-FFF2-40B4-BE49-F238E27FC236}">
                <a16:creationId xmlns:a16="http://schemas.microsoft.com/office/drawing/2014/main" id="{E0E0E3AD-0188-4E70-AF04-63FAB82F2474}"/>
              </a:ext>
            </a:extLst>
          </p:cNvPr>
          <p:cNvGraphicFramePr/>
          <p:nvPr/>
        </p:nvGraphicFramePr>
        <p:xfrm>
          <a:off x="142567" y="2199207"/>
          <a:ext cx="1839309" cy="24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C5712C5C-D9CC-4862-87D5-5D849338A1F7}"/>
              </a:ext>
            </a:extLst>
          </p:cNvPr>
          <p:cNvGrpSpPr/>
          <p:nvPr/>
        </p:nvGrpSpPr>
        <p:grpSpPr>
          <a:xfrm>
            <a:off x="2313369" y="1349405"/>
            <a:ext cx="2468880" cy="3840480"/>
            <a:chOff x="0" y="0"/>
            <a:chExt cx="3029570" cy="4988729"/>
          </a:xfrm>
        </p:grpSpPr>
        <p:sp>
          <p:nvSpPr>
            <p:cNvPr id="14" name="Rectangle: Rounded Corners 13">
              <a:extLst>
                <a:ext uri="{FF2B5EF4-FFF2-40B4-BE49-F238E27FC236}">
                  <a16:creationId xmlns:a16="http://schemas.microsoft.com/office/drawing/2014/main" id="{86091F2A-7E75-41E9-8A78-3686E7A4888E}"/>
                </a:ext>
              </a:extLst>
            </p:cNvPr>
            <p:cNvSpPr/>
            <p:nvPr/>
          </p:nvSpPr>
          <p:spPr>
            <a:xfrm>
              <a:off x="0" y="0"/>
              <a:ext cx="3029570" cy="49887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id="{F2BB1612-BFC1-47FA-9E85-4525EEB20C50}"/>
                </a:ext>
              </a:extLst>
            </p:cNvPr>
            <p:cNvSpPr txBox="1"/>
            <p:nvPr/>
          </p:nvSpPr>
          <p:spPr>
            <a:xfrm>
              <a:off x="0" y="9650"/>
              <a:ext cx="3029570" cy="9323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4400" kern="1200"/>
                <a:t>Ask</a:t>
              </a:r>
              <a:endParaRPr lang="en-US" sz="6000" kern="1200"/>
            </a:p>
          </p:txBody>
        </p:sp>
      </p:grpSp>
      <p:grpSp>
        <p:nvGrpSpPr>
          <p:cNvPr id="7" name="Group 6">
            <a:extLst>
              <a:ext uri="{FF2B5EF4-FFF2-40B4-BE49-F238E27FC236}">
                <a16:creationId xmlns:a16="http://schemas.microsoft.com/office/drawing/2014/main" id="{2A52630F-2259-48AB-90D7-A4D311C8695A}"/>
              </a:ext>
            </a:extLst>
          </p:cNvPr>
          <p:cNvGrpSpPr/>
          <p:nvPr/>
        </p:nvGrpSpPr>
        <p:grpSpPr>
          <a:xfrm>
            <a:off x="2584984" y="2164390"/>
            <a:ext cx="1828800" cy="1188720"/>
            <a:chOff x="425461" y="1498080"/>
            <a:chExt cx="2248769" cy="1504169"/>
          </a:xfrm>
          <a:solidFill>
            <a:srgbClr val="557DCB"/>
          </a:solidFill>
        </p:grpSpPr>
        <p:sp>
          <p:nvSpPr>
            <p:cNvPr id="12" name="Rectangle: Rounded Corners 11">
              <a:extLst>
                <a:ext uri="{FF2B5EF4-FFF2-40B4-BE49-F238E27FC236}">
                  <a16:creationId xmlns:a16="http://schemas.microsoft.com/office/drawing/2014/main" id="{8B07778C-B789-4868-B089-1900EEFAB4DF}"/>
                </a:ext>
              </a:extLst>
            </p:cNvPr>
            <p:cNvSpPr/>
            <p:nvPr/>
          </p:nvSpPr>
          <p:spPr>
            <a:xfrm>
              <a:off x="425461" y="1498080"/>
              <a:ext cx="2248769" cy="1504169"/>
            </a:xfrm>
            <a:prstGeom prst="roundRect">
              <a:avLst>
                <a:gd name="adj" fmla="val 10000"/>
              </a:avLst>
            </a:prstGeom>
            <a:grpFill/>
            <a:ln>
              <a:solidFill>
                <a:srgbClr val="547CCB"/>
              </a:solidFill>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Rectangle: Rounded Corners 6">
              <a:extLst>
                <a:ext uri="{FF2B5EF4-FFF2-40B4-BE49-F238E27FC236}">
                  <a16:creationId xmlns:a16="http://schemas.microsoft.com/office/drawing/2014/main" id="{59E948CB-7B62-4A29-87DE-C798614759CF}"/>
                </a:ext>
              </a:extLst>
            </p:cNvPr>
            <p:cNvSpPr txBox="1"/>
            <p:nvPr/>
          </p:nvSpPr>
          <p:spPr>
            <a:xfrm>
              <a:off x="469517" y="1542136"/>
              <a:ext cx="2160657" cy="1416057"/>
            </a:xfrm>
            <a:prstGeom prst="rect">
              <a:avLst/>
            </a:prstGeom>
            <a:grpFill/>
            <a:ln>
              <a:solidFill>
                <a:srgbClr val="547CCB"/>
              </a:solidFill>
            </a:ln>
          </p:spPr>
          <p:style>
            <a:lnRef idx="0">
              <a:scrgbClr r="0" g="0" b="0"/>
            </a:lnRef>
            <a:fillRef idx="0">
              <a:scrgbClr r="0" g="0" b="0"/>
            </a:fillRef>
            <a:effectRef idx="0">
              <a:scrgbClr r="0" g="0" b="0"/>
            </a:effectRef>
            <a:fontRef idx="minor">
              <a:schemeClr val="lt1"/>
            </a:fontRef>
          </p:style>
          <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2400" b="1" kern="1200">
                  <a:latin typeface="+mn-lt"/>
                  <a:ea typeface="+mn-ea"/>
                  <a:cs typeface="+mn-cs"/>
                </a:rPr>
                <a:t>Success in short time </a:t>
              </a:r>
              <a:endParaRPr lang="en-US" sz="2400" kern="1200"/>
            </a:p>
          </p:txBody>
        </p:sp>
      </p:grpSp>
      <p:grpSp>
        <p:nvGrpSpPr>
          <p:cNvPr id="8" name="Group 7">
            <a:extLst>
              <a:ext uri="{FF2B5EF4-FFF2-40B4-BE49-F238E27FC236}">
                <a16:creationId xmlns:a16="http://schemas.microsoft.com/office/drawing/2014/main" id="{82348D3C-7343-44F1-8DD0-3B6D974DCEFF}"/>
              </a:ext>
            </a:extLst>
          </p:cNvPr>
          <p:cNvGrpSpPr/>
          <p:nvPr/>
        </p:nvGrpSpPr>
        <p:grpSpPr>
          <a:xfrm>
            <a:off x="2584984" y="3532104"/>
            <a:ext cx="1828800" cy="1188720"/>
            <a:chOff x="393933" y="3233661"/>
            <a:chExt cx="2248769" cy="1504169"/>
          </a:xfrm>
        </p:grpSpPr>
        <p:sp>
          <p:nvSpPr>
            <p:cNvPr id="9" name="Rectangle: Rounded Corners 8">
              <a:extLst>
                <a:ext uri="{FF2B5EF4-FFF2-40B4-BE49-F238E27FC236}">
                  <a16:creationId xmlns:a16="http://schemas.microsoft.com/office/drawing/2014/main" id="{5F97B96D-E47F-4330-A6C5-CB98A3C1CD4D}"/>
                </a:ext>
              </a:extLst>
            </p:cNvPr>
            <p:cNvSpPr/>
            <p:nvPr/>
          </p:nvSpPr>
          <p:spPr>
            <a:xfrm>
              <a:off x="393933" y="3233661"/>
              <a:ext cx="2248769" cy="1504169"/>
            </a:xfrm>
            <a:prstGeom prst="roundRect">
              <a:avLst>
                <a:gd name="adj" fmla="val 10000"/>
              </a:avLst>
            </a:prstGeom>
            <a:solidFill>
              <a:srgbClr val="54ABC8"/>
            </a:solidFill>
          </p:spPr>
          <p:style>
            <a:lnRef idx="0">
              <a:schemeClr val="lt1">
                <a:hueOff val="0"/>
                <a:satOff val="0"/>
                <a:lumOff val="0"/>
                <a:alphaOff val="0"/>
              </a:schemeClr>
            </a:lnRef>
            <a:fillRef idx="3">
              <a:scrgbClr r="0" g="0" b="0"/>
            </a:fillRef>
            <a:effectRef idx="2">
              <a:schemeClr val="accent5">
                <a:hueOff val="-1470669"/>
                <a:satOff val="-2046"/>
                <a:lumOff val="-784"/>
                <a:alphaOff val="0"/>
              </a:schemeClr>
            </a:effectRef>
            <a:fontRef idx="minor">
              <a:schemeClr val="lt1"/>
            </a:fontRef>
          </p:style>
        </p:sp>
        <p:sp>
          <p:nvSpPr>
            <p:cNvPr id="11" name="Rectangle: Rounded Corners 8">
              <a:extLst>
                <a:ext uri="{FF2B5EF4-FFF2-40B4-BE49-F238E27FC236}">
                  <a16:creationId xmlns:a16="http://schemas.microsoft.com/office/drawing/2014/main" id="{9ECCBF98-1D1E-4462-9E54-059C5231778B}"/>
                </a:ext>
              </a:extLst>
            </p:cNvPr>
            <p:cNvSpPr txBox="1"/>
            <p:nvPr/>
          </p:nvSpPr>
          <p:spPr>
            <a:xfrm>
              <a:off x="437989" y="3277716"/>
              <a:ext cx="2160657" cy="1416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2400" b="1" kern="1200">
                  <a:latin typeface="+mn-lt"/>
                  <a:ea typeface="+mn-ea"/>
                  <a:cs typeface="+mn-cs"/>
                </a:rPr>
                <a:t>Unavailable</a:t>
              </a:r>
              <a:r>
                <a:rPr lang="en-US" sz="2400" b="1"/>
                <a:t> for </a:t>
              </a:r>
              <a:r>
                <a:rPr lang="en-US" sz="2400" b="1" kern="1200">
                  <a:latin typeface="+mn-lt"/>
                  <a:ea typeface="+mn-ea"/>
                  <a:cs typeface="+mn-cs"/>
                </a:rPr>
                <a:t>a </a:t>
              </a:r>
              <a:r>
                <a:rPr lang="en-US" sz="2400" b="1" kern="1200">
                  <a:solidFill>
                    <a:srgbClr val="C00000"/>
                  </a:solidFill>
                  <a:latin typeface="+mn-lt"/>
                  <a:ea typeface="+mn-ea"/>
                  <a:cs typeface="+mn-cs"/>
                </a:rPr>
                <a:t>long</a:t>
              </a:r>
              <a:r>
                <a:rPr lang="en-US" sz="2400" b="1" kern="1200">
                  <a:latin typeface="+mn-lt"/>
                  <a:ea typeface="+mn-ea"/>
                  <a:cs typeface="+mn-cs"/>
                </a:rPr>
                <a:t> time</a:t>
              </a:r>
              <a:endParaRPr lang="en-US" sz="2400" kern="1200"/>
            </a:p>
          </p:txBody>
        </p:sp>
      </p:grpSp>
      <p:grpSp>
        <p:nvGrpSpPr>
          <p:cNvPr id="16" name="Group 15">
            <a:extLst>
              <a:ext uri="{FF2B5EF4-FFF2-40B4-BE49-F238E27FC236}">
                <a16:creationId xmlns:a16="http://schemas.microsoft.com/office/drawing/2014/main" id="{093C6668-66E3-4CF6-A438-B0F4B1A769E7}"/>
              </a:ext>
            </a:extLst>
          </p:cNvPr>
          <p:cNvGrpSpPr/>
          <p:nvPr/>
        </p:nvGrpSpPr>
        <p:grpSpPr>
          <a:xfrm>
            <a:off x="5582857" y="1336652"/>
            <a:ext cx="2468880" cy="3840480"/>
            <a:chOff x="4544" y="0"/>
            <a:chExt cx="4371622" cy="4988729"/>
          </a:xfrm>
        </p:grpSpPr>
        <p:sp>
          <p:nvSpPr>
            <p:cNvPr id="23" name="Rectangle: Rounded Corners 22">
              <a:extLst>
                <a:ext uri="{FF2B5EF4-FFF2-40B4-BE49-F238E27FC236}">
                  <a16:creationId xmlns:a16="http://schemas.microsoft.com/office/drawing/2014/main" id="{F072E69B-4C14-426C-B0AD-980913DB17B4}"/>
                </a:ext>
              </a:extLst>
            </p:cNvPr>
            <p:cNvSpPr/>
            <p:nvPr/>
          </p:nvSpPr>
          <p:spPr>
            <a:xfrm>
              <a:off x="4544" y="0"/>
              <a:ext cx="4371622" cy="49887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24" name="Rectangle: Rounded Corners 4">
              <a:extLst>
                <a:ext uri="{FF2B5EF4-FFF2-40B4-BE49-F238E27FC236}">
                  <a16:creationId xmlns:a16="http://schemas.microsoft.com/office/drawing/2014/main" id="{A45AFE08-0799-4907-A661-AE91C4768A6C}"/>
                </a:ext>
              </a:extLst>
            </p:cNvPr>
            <p:cNvSpPr txBox="1"/>
            <p:nvPr/>
          </p:nvSpPr>
          <p:spPr>
            <a:xfrm>
              <a:off x="4544" y="36026"/>
              <a:ext cx="4371622" cy="928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4400" kern="1200"/>
                <a:t>Use</a:t>
              </a:r>
            </a:p>
          </p:txBody>
        </p:sp>
      </p:grpSp>
      <p:grpSp>
        <p:nvGrpSpPr>
          <p:cNvPr id="17" name="Group 16">
            <a:extLst>
              <a:ext uri="{FF2B5EF4-FFF2-40B4-BE49-F238E27FC236}">
                <a16:creationId xmlns:a16="http://schemas.microsoft.com/office/drawing/2014/main" id="{8CCBEFC1-633B-4184-81A4-D998127241C5}"/>
              </a:ext>
            </a:extLst>
          </p:cNvPr>
          <p:cNvGrpSpPr/>
          <p:nvPr/>
        </p:nvGrpSpPr>
        <p:grpSpPr>
          <a:xfrm>
            <a:off x="5948973" y="2164390"/>
            <a:ext cx="1828800" cy="1188720"/>
            <a:chOff x="490738" y="1498080"/>
            <a:chExt cx="3497297" cy="1504169"/>
          </a:xfrm>
        </p:grpSpPr>
        <p:sp>
          <p:nvSpPr>
            <p:cNvPr id="21" name="Rectangle: Rounded Corners 20">
              <a:extLst>
                <a:ext uri="{FF2B5EF4-FFF2-40B4-BE49-F238E27FC236}">
                  <a16:creationId xmlns:a16="http://schemas.microsoft.com/office/drawing/2014/main" id="{3408B814-DE10-444A-B1DC-BFD46B89BD95}"/>
                </a:ext>
              </a:extLst>
            </p:cNvPr>
            <p:cNvSpPr/>
            <p:nvPr/>
          </p:nvSpPr>
          <p:spPr>
            <a:xfrm>
              <a:off x="490738" y="1498080"/>
              <a:ext cx="3497297" cy="1504169"/>
            </a:xfrm>
            <a:prstGeom prst="roundRect">
              <a:avLst>
                <a:gd name="adj" fmla="val 10000"/>
              </a:avLst>
            </a:prstGeom>
            <a:solidFill>
              <a:srgbClr val="5B80CB"/>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22" name="Rectangle: Rounded Corners 6">
              <a:extLst>
                <a:ext uri="{FF2B5EF4-FFF2-40B4-BE49-F238E27FC236}">
                  <a16:creationId xmlns:a16="http://schemas.microsoft.com/office/drawing/2014/main" id="{B9DC92A1-AFFF-4073-885D-3E829C5BC468}"/>
                </a:ext>
              </a:extLst>
            </p:cNvPr>
            <p:cNvSpPr txBox="1"/>
            <p:nvPr/>
          </p:nvSpPr>
          <p:spPr>
            <a:xfrm>
              <a:off x="534794" y="1542136"/>
              <a:ext cx="3409185" cy="1416057"/>
            </a:xfrm>
            <a:prstGeom prst="rect">
              <a:avLst/>
            </a:prstGeom>
            <a:solidFill>
              <a:srgbClr val="557DCB"/>
            </a:solidFill>
            <a:ln>
              <a:noFill/>
            </a:ln>
          </p:spPr>
          <p:style>
            <a:lnRef idx="0">
              <a:scrgbClr r="0" g="0" b="0"/>
            </a:lnRef>
            <a:fillRef idx="0">
              <a:scrgbClr r="0" g="0" b="0"/>
            </a:fillRef>
            <a:effectRef idx="0">
              <a:scrgbClr r="0" g="0" b="0"/>
            </a:effectRef>
            <a:fontRef idx="minor">
              <a:schemeClr val="lt1"/>
            </a:fontRef>
          </p:style>
          <p:txBody>
            <a:bodyPr spcFirstLastPara="0" vert="horz" wrap="square" lIns="111760" tIns="83820" rIns="111760" bIns="83820" numCol="1" spcCol="1270" anchor="ctr" anchorCtr="0">
              <a:noAutofit/>
            </a:bodyPr>
            <a:lstStyle/>
            <a:p>
              <a:pPr marL="0" lvl="0" indent="0" algn="ctr" defTabSz="1955800">
                <a:lnSpc>
                  <a:spcPct val="90000"/>
                </a:lnSpc>
                <a:spcBef>
                  <a:spcPct val="0"/>
                </a:spcBef>
                <a:spcAft>
                  <a:spcPct val="35000"/>
                </a:spcAft>
                <a:buNone/>
              </a:pPr>
              <a:r>
                <a:rPr lang="en-US" sz="2800" b="1" i="0" u="none" kern="1200"/>
                <a:t>Do useful work</a:t>
              </a:r>
              <a:endParaRPr lang="en-US" sz="2800" kern="1200"/>
            </a:p>
          </p:txBody>
        </p:sp>
      </p:grpSp>
      <p:grpSp>
        <p:nvGrpSpPr>
          <p:cNvPr id="18" name="Group 17">
            <a:extLst>
              <a:ext uri="{FF2B5EF4-FFF2-40B4-BE49-F238E27FC236}">
                <a16:creationId xmlns:a16="http://schemas.microsoft.com/office/drawing/2014/main" id="{B4F223D6-3345-478C-9B33-CC111B6CCEF7}"/>
              </a:ext>
            </a:extLst>
          </p:cNvPr>
          <p:cNvGrpSpPr/>
          <p:nvPr/>
        </p:nvGrpSpPr>
        <p:grpSpPr>
          <a:xfrm>
            <a:off x="5925935" y="3538252"/>
            <a:ext cx="1828800" cy="1188720"/>
            <a:chOff x="441706" y="3233661"/>
            <a:chExt cx="3497297" cy="1504169"/>
          </a:xfrm>
        </p:grpSpPr>
        <p:sp>
          <p:nvSpPr>
            <p:cNvPr id="19" name="Rectangle: Rounded Corners 18">
              <a:extLst>
                <a:ext uri="{FF2B5EF4-FFF2-40B4-BE49-F238E27FC236}">
                  <a16:creationId xmlns:a16="http://schemas.microsoft.com/office/drawing/2014/main" id="{74E11319-6666-4310-AB17-61FB1F7A0C8A}"/>
                </a:ext>
              </a:extLst>
            </p:cNvPr>
            <p:cNvSpPr/>
            <p:nvPr/>
          </p:nvSpPr>
          <p:spPr>
            <a:xfrm>
              <a:off x="441706" y="3233661"/>
              <a:ext cx="3497297" cy="1504169"/>
            </a:xfrm>
            <a:prstGeom prst="roundRect">
              <a:avLst>
                <a:gd name="adj" fmla="val 10000"/>
              </a:avLst>
            </a:prstGeom>
            <a:solidFill>
              <a:srgbClr val="54ABC8"/>
            </a:solidFill>
          </p:spPr>
          <p:style>
            <a:lnRef idx="0">
              <a:schemeClr val="lt1">
                <a:hueOff val="0"/>
                <a:satOff val="0"/>
                <a:lumOff val="0"/>
                <a:alphaOff val="0"/>
              </a:schemeClr>
            </a:lnRef>
            <a:fillRef idx="3">
              <a:scrgbClr r="0" g="0" b="0"/>
            </a:fillRef>
            <a:effectRef idx="2">
              <a:schemeClr val="accent5">
                <a:hueOff val="-2451115"/>
                <a:satOff val="-3409"/>
                <a:lumOff val="-1307"/>
                <a:alphaOff val="0"/>
              </a:schemeClr>
            </a:effectRef>
            <a:fontRef idx="minor">
              <a:schemeClr val="lt1"/>
            </a:fontRef>
          </p:style>
        </p:sp>
        <p:sp>
          <p:nvSpPr>
            <p:cNvPr id="20" name="Rectangle: Rounded Corners 8">
              <a:extLst>
                <a:ext uri="{FF2B5EF4-FFF2-40B4-BE49-F238E27FC236}">
                  <a16:creationId xmlns:a16="http://schemas.microsoft.com/office/drawing/2014/main" id="{38F87386-676A-4893-AF75-BDCA57D8CE4C}"/>
                </a:ext>
              </a:extLst>
            </p:cNvPr>
            <p:cNvSpPr txBox="1"/>
            <p:nvPr/>
          </p:nvSpPr>
          <p:spPr>
            <a:xfrm>
              <a:off x="485762" y="3277717"/>
              <a:ext cx="3409184" cy="1416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1760" tIns="83820" rIns="111760" bIns="83820" numCol="1" spcCol="1270" anchor="ctr" anchorCtr="0">
              <a:noAutofit/>
            </a:bodyPr>
            <a:lstStyle/>
            <a:p>
              <a:pPr marL="0" lvl="0" indent="0" algn="ctr" defTabSz="1955800">
                <a:lnSpc>
                  <a:spcPct val="90000"/>
                </a:lnSpc>
                <a:spcBef>
                  <a:spcPct val="0"/>
                </a:spcBef>
                <a:spcAft>
                  <a:spcPct val="35000"/>
                </a:spcAft>
                <a:buNone/>
              </a:pPr>
              <a:r>
                <a:rPr lang="en-US" sz="2800" b="1" kern="1200">
                  <a:latin typeface="+mn-lt"/>
                  <a:ea typeface="+mn-ea"/>
                  <a:cs typeface="+mn-cs"/>
                </a:rPr>
                <a:t>Do </a:t>
              </a:r>
              <a:r>
                <a:rPr lang="en-US" sz="2800" b="1" kern="1200">
                  <a:solidFill>
                    <a:srgbClr val="C00000"/>
                  </a:solidFill>
                  <a:latin typeface="+mn-lt"/>
                  <a:ea typeface="+mn-ea"/>
                  <a:cs typeface="+mn-cs"/>
                </a:rPr>
                <a:t>useless</a:t>
              </a:r>
              <a:r>
                <a:rPr lang="en-US" sz="2800" b="1" kern="1200">
                  <a:latin typeface="+mn-lt"/>
                  <a:ea typeface="+mn-ea"/>
                  <a:cs typeface="+mn-cs"/>
                </a:rPr>
                <a:t> work</a:t>
              </a:r>
              <a:endParaRPr lang="en-US" sz="2800" kern="1200"/>
            </a:p>
          </p:txBody>
        </p:sp>
      </p:grpSp>
      <p:grpSp>
        <p:nvGrpSpPr>
          <p:cNvPr id="25" name="Group 24">
            <a:extLst>
              <a:ext uri="{FF2B5EF4-FFF2-40B4-BE49-F238E27FC236}">
                <a16:creationId xmlns:a16="http://schemas.microsoft.com/office/drawing/2014/main" id="{00B45FE6-01F4-4D38-8432-D893DF248BD1}"/>
              </a:ext>
            </a:extLst>
          </p:cNvPr>
          <p:cNvGrpSpPr/>
          <p:nvPr/>
        </p:nvGrpSpPr>
        <p:grpSpPr>
          <a:xfrm>
            <a:off x="8852345" y="1392733"/>
            <a:ext cx="2468880" cy="3840480"/>
            <a:chOff x="0" y="0"/>
            <a:chExt cx="9080205" cy="4988729"/>
          </a:xfrm>
        </p:grpSpPr>
        <p:sp>
          <p:nvSpPr>
            <p:cNvPr id="32" name="Rectangle: Rounded Corners 31">
              <a:extLst>
                <a:ext uri="{FF2B5EF4-FFF2-40B4-BE49-F238E27FC236}">
                  <a16:creationId xmlns:a16="http://schemas.microsoft.com/office/drawing/2014/main" id="{9C8BCCED-D3F8-459F-BE2F-295932A194BD}"/>
                </a:ext>
              </a:extLst>
            </p:cNvPr>
            <p:cNvSpPr/>
            <p:nvPr/>
          </p:nvSpPr>
          <p:spPr>
            <a:xfrm>
              <a:off x="0" y="0"/>
              <a:ext cx="9080205" cy="49887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33" name="Rectangle: Rounded Corners 4">
              <a:extLst>
                <a:ext uri="{FF2B5EF4-FFF2-40B4-BE49-F238E27FC236}">
                  <a16:creationId xmlns:a16="http://schemas.microsoft.com/office/drawing/2014/main" id="{6AA504EE-6E09-43C2-85DA-23787142993F}"/>
                </a:ext>
              </a:extLst>
            </p:cNvPr>
            <p:cNvSpPr txBox="1"/>
            <p:nvPr/>
          </p:nvSpPr>
          <p:spPr>
            <a:xfrm>
              <a:off x="0" y="1"/>
              <a:ext cx="9080205" cy="9291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4400" kern="1200"/>
                <a:t>Release</a:t>
              </a:r>
            </a:p>
          </p:txBody>
        </p:sp>
      </p:grpSp>
      <p:grpSp>
        <p:nvGrpSpPr>
          <p:cNvPr id="26" name="Group 25">
            <a:extLst>
              <a:ext uri="{FF2B5EF4-FFF2-40B4-BE49-F238E27FC236}">
                <a16:creationId xmlns:a16="http://schemas.microsoft.com/office/drawing/2014/main" id="{7013622E-0AF3-4475-9F43-7D2C74F123D1}"/>
              </a:ext>
            </a:extLst>
          </p:cNvPr>
          <p:cNvGrpSpPr/>
          <p:nvPr/>
        </p:nvGrpSpPr>
        <p:grpSpPr>
          <a:xfrm>
            <a:off x="9172385" y="2163662"/>
            <a:ext cx="1828800" cy="1188720"/>
            <a:chOff x="1009864" y="1498080"/>
            <a:chExt cx="7308221" cy="1504169"/>
          </a:xfrm>
        </p:grpSpPr>
        <p:sp>
          <p:nvSpPr>
            <p:cNvPr id="30" name="Rectangle: Rounded Corners 29">
              <a:extLst>
                <a:ext uri="{FF2B5EF4-FFF2-40B4-BE49-F238E27FC236}">
                  <a16:creationId xmlns:a16="http://schemas.microsoft.com/office/drawing/2014/main" id="{60BF458F-C58D-48B4-BB17-A13325CEA114}"/>
                </a:ext>
              </a:extLst>
            </p:cNvPr>
            <p:cNvSpPr/>
            <p:nvPr/>
          </p:nvSpPr>
          <p:spPr>
            <a:xfrm>
              <a:off x="1009864" y="1498080"/>
              <a:ext cx="7264164" cy="1504169"/>
            </a:xfrm>
            <a:prstGeom prst="roundRect">
              <a:avLst>
                <a:gd name="adj" fmla="val 10000"/>
              </a:avLst>
            </a:prstGeom>
            <a:solidFill>
              <a:srgbClr val="5B80CB"/>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1" name="Rectangle: Rounded Corners 6">
              <a:extLst>
                <a:ext uri="{FF2B5EF4-FFF2-40B4-BE49-F238E27FC236}">
                  <a16:creationId xmlns:a16="http://schemas.microsoft.com/office/drawing/2014/main" id="{E15B862A-87C7-4887-AA00-E3E333BD1F56}"/>
                </a:ext>
              </a:extLst>
            </p:cNvPr>
            <p:cNvSpPr txBox="1"/>
            <p:nvPr/>
          </p:nvSpPr>
          <p:spPr>
            <a:xfrm>
              <a:off x="1053921" y="1542136"/>
              <a:ext cx="7264164" cy="1416057"/>
            </a:xfrm>
            <a:prstGeom prst="rect">
              <a:avLst/>
            </a:prstGeom>
            <a:solidFill>
              <a:srgbClr val="557DCB"/>
            </a:solidFill>
          </p:spPr>
          <p:style>
            <a:lnRef idx="0">
              <a:scrgbClr r="0" g="0" b="0"/>
            </a:lnRef>
            <a:fillRef idx="0">
              <a:scrgbClr r="0" g="0" b="0"/>
            </a:fillRef>
            <a:effectRef idx="0">
              <a:scrgbClr r="0" g="0" b="0"/>
            </a:effectRef>
            <a:fontRef idx="minor">
              <a:schemeClr val="lt1"/>
            </a:fontRef>
          </p:style>
          <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n-US" sz="2800" b="1" i="0" u="none" kern="1200"/>
                <a:t>Release in time</a:t>
              </a:r>
              <a:endParaRPr lang="en-US" sz="2800" kern="1200"/>
            </a:p>
          </p:txBody>
        </p:sp>
      </p:grpSp>
      <p:grpSp>
        <p:nvGrpSpPr>
          <p:cNvPr id="27" name="Group 26">
            <a:extLst>
              <a:ext uri="{FF2B5EF4-FFF2-40B4-BE49-F238E27FC236}">
                <a16:creationId xmlns:a16="http://schemas.microsoft.com/office/drawing/2014/main" id="{25373285-BB96-4C71-AF27-0DE24AB47708}"/>
              </a:ext>
            </a:extLst>
          </p:cNvPr>
          <p:cNvGrpSpPr/>
          <p:nvPr/>
        </p:nvGrpSpPr>
        <p:grpSpPr>
          <a:xfrm>
            <a:off x="9183410" y="3527959"/>
            <a:ext cx="1828800" cy="1188720"/>
            <a:chOff x="908020" y="3233661"/>
            <a:chExt cx="7264164" cy="1504169"/>
          </a:xfrm>
        </p:grpSpPr>
        <p:sp>
          <p:nvSpPr>
            <p:cNvPr id="28" name="Rectangle: Rounded Corners 27">
              <a:extLst>
                <a:ext uri="{FF2B5EF4-FFF2-40B4-BE49-F238E27FC236}">
                  <a16:creationId xmlns:a16="http://schemas.microsoft.com/office/drawing/2014/main" id="{DFCB036E-6DB3-4588-AFAA-B8D48A90CBF3}"/>
                </a:ext>
              </a:extLst>
            </p:cNvPr>
            <p:cNvSpPr/>
            <p:nvPr/>
          </p:nvSpPr>
          <p:spPr>
            <a:xfrm>
              <a:off x="908020" y="3233661"/>
              <a:ext cx="7264164" cy="1504169"/>
            </a:xfrm>
            <a:prstGeom prst="roundRect">
              <a:avLst>
                <a:gd name="adj" fmla="val 10000"/>
              </a:avLst>
            </a:prstGeom>
            <a:solidFill>
              <a:srgbClr val="54ABC8"/>
            </a:solidFill>
          </p:spPr>
          <p:style>
            <a:lnRef idx="0">
              <a:schemeClr val="lt1">
                <a:hueOff val="0"/>
                <a:satOff val="0"/>
                <a:lumOff val="0"/>
                <a:alphaOff val="0"/>
              </a:schemeClr>
            </a:lnRef>
            <a:fillRef idx="3">
              <a:scrgbClr r="0" g="0" b="0"/>
            </a:fillRef>
            <a:effectRef idx="2">
              <a:schemeClr val="accent5">
                <a:hueOff val="-7353344"/>
                <a:satOff val="-10228"/>
                <a:lumOff val="-3922"/>
                <a:alphaOff val="0"/>
              </a:schemeClr>
            </a:effectRef>
            <a:fontRef idx="minor">
              <a:schemeClr val="lt1"/>
            </a:fontRef>
          </p:style>
        </p:sp>
        <p:sp>
          <p:nvSpPr>
            <p:cNvPr id="29" name="Rectangle: Rounded Corners 8">
              <a:extLst>
                <a:ext uri="{FF2B5EF4-FFF2-40B4-BE49-F238E27FC236}">
                  <a16:creationId xmlns:a16="http://schemas.microsoft.com/office/drawing/2014/main" id="{82EBA4CA-3FB4-4065-ACE6-8F52CD0F4EB7}"/>
                </a:ext>
              </a:extLst>
            </p:cNvPr>
            <p:cNvSpPr txBox="1"/>
            <p:nvPr/>
          </p:nvSpPr>
          <p:spPr>
            <a:xfrm>
              <a:off x="952076" y="3277717"/>
              <a:ext cx="7176052" cy="1416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n-US" sz="2800" b="1" kern="1200">
                  <a:latin typeface="+mn-lt"/>
                  <a:ea typeface="+mn-ea"/>
                  <a:cs typeface="+mn-cs"/>
                </a:rPr>
                <a:t>Release very </a:t>
              </a:r>
              <a:r>
                <a:rPr lang="en-US" sz="2800" b="1" kern="1200">
                  <a:solidFill>
                    <a:srgbClr val="C00000"/>
                  </a:solidFill>
                  <a:latin typeface="+mn-lt"/>
                  <a:ea typeface="+mn-ea"/>
                  <a:cs typeface="+mn-cs"/>
                </a:rPr>
                <a:t>late</a:t>
              </a:r>
              <a:endParaRPr lang="en-US" sz="2800" kern="1200">
                <a:solidFill>
                  <a:srgbClr val="C00000"/>
                </a:solidFill>
              </a:endParaRPr>
            </a:p>
          </p:txBody>
        </p:sp>
      </p:grpSp>
      <p:cxnSp>
        <p:nvCxnSpPr>
          <p:cNvPr id="6" name="Straight Arrow Connector 5">
            <a:extLst>
              <a:ext uri="{FF2B5EF4-FFF2-40B4-BE49-F238E27FC236}">
                <a16:creationId xmlns:a16="http://schemas.microsoft.com/office/drawing/2014/main" id="{908BFE17-A8A5-401E-A6DC-36A352FB1149}"/>
              </a:ext>
            </a:extLst>
          </p:cNvPr>
          <p:cNvCxnSpPr>
            <a:cxnSpLocks/>
          </p:cNvCxnSpPr>
          <p:nvPr/>
        </p:nvCxnSpPr>
        <p:spPr>
          <a:xfrm>
            <a:off x="142567" y="5974715"/>
            <a:ext cx="1159558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41845B6E-27DB-4567-A6F5-92CCB9AE4E75}"/>
              </a:ext>
            </a:extLst>
          </p:cNvPr>
          <p:cNvSpPr txBox="1"/>
          <p:nvPr/>
        </p:nvSpPr>
        <p:spPr>
          <a:xfrm flipH="1">
            <a:off x="344555" y="5451495"/>
            <a:ext cx="4327399" cy="523220"/>
          </a:xfrm>
          <a:prstGeom prst="rect">
            <a:avLst/>
          </a:prstGeom>
          <a:noFill/>
        </p:spPr>
        <p:txBody>
          <a:bodyPr wrap="square" rtlCol="0">
            <a:spAutoFit/>
          </a:bodyPr>
          <a:lstStyle/>
          <a:p>
            <a:pPr lvl="0"/>
            <a:r>
              <a:rPr lang="en-US" sz="2800" i="1"/>
              <a:t>Frequent-Ask-Behavior (FAB)</a:t>
            </a:r>
            <a:endParaRPr lang="en-US" sz="2800"/>
          </a:p>
        </p:txBody>
      </p:sp>
      <p:sp>
        <p:nvSpPr>
          <p:cNvPr id="38" name="TextBox 37">
            <a:extLst>
              <a:ext uri="{FF2B5EF4-FFF2-40B4-BE49-F238E27FC236}">
                <a16:creationId xmlns:a16="http://schemas.microsoft.com/office/drawing/2014/main" id="{B43D25E4-19EA-4F68-8B76-B86F0E5EF0DC}"/>
              </a:ext>
            </a:extLst>
          </p:cNvPr>
          <p:cNvSpPr txBox="1"/>
          <p:nvPr/>
        </p:nvSpPr>
        <p:spPr>
          <a:xfrm flipH="1">
            <a:off x="5481893" y="5451759"/>
            <a:ext cx="4475641" cy="523220"/>
          </a:xfrm>
          <a:prstGeom prst="rect">
            <a:avLst/>
          </a:prstGeom>
          <a:noFill/>
        </p:spPr>
        <p:txBody>
          <a:bodyPr wrap="square" rtlCol="0">
            <a:spAutoFit/>
          </a:bodyPr>
          <a:lstStyle/>
          <a:p>
            <a:pPr lvl="0"/>
            <a:r>
              <a:rPr lang="en-US" sz="2800" i="1"/>
              <a:t>Long-Holding-Behavior (LHB)</a:t>
            </a:r>
            <a:endParaRPr lang="en-US" sz="2800"/>
          </a:p>
        </p:txBody>
      </p:sp>
      <p:sp>
        <p:nvSpPr>
          <p:cNvPr id="45" name="Rectangle 44">
            <a:extLst>
              <a:ext uri="{FF2B5EF4-FFF2-40B4-BE49-F238E27FC236}">
                <a16:creationId xmlns:a16="http://schemas.microsoft.com/office/drawing/2014/main" id="{04727B1D-3E8E-46DE-9628-20E3B73395FB}"/>
              </a:ext>
            </a:extLst>
          </p:cNvPr>
          <p:cNvSpPr/>
          <p:nvPr/>
        </p:nvSpPr>
        <p:spPr>
          <a:xfrm>
            <a:off x="2886048" y="6167770"/>
            <a:ext cx="4019370" cy="523220"/>
          </a:xfrm>
          <a:prstGeom prst="rect">
            <a:avLst/>
          </a:prstGeom>
        </p:spPr>
        <p:txBody>
          <a:bodyPr wrap="none">
            <a:spAutoFit/>
          </a:bodyPr>
          <a:lstStyle/>
          <a:p>
            <a:pPr lvl="0"/>
            <a:r>
              <a:rPr lang="en-US" sz="2800" i="1"/>
              <a:t>Low-Utility-Behavior (LUB)</a:t>
            </a:r>
            <a:endParaRPr lang="en-US" sz="2800"/>
          </a:p>
        </p:txBody>
      </p:sp>
      <p:sp>
        <p:nvSpPr>
          <p:cNvPr id="46" name="Rectangle 45">
            <a:extLst>
              <a:ext uri="{FF2B5EF4-FFF2-40B4-BE49-F238E27FC236}">
                <a16:creationId xmlns:a16="http://schemas.microsoft.com/office/drawing/2014/main" id="{585513AE-3D69-4DD4-B210-7BEC0BA8DA63}"/>
              </a:ext>
            </a:extLst>
          </p:cNvPr>
          <p:cNvSpPr/>
          <p:nvPr/>
        </p:nvSpPr>
        <p:spPr>
          <a:xfrm>
            <a:off x="7322799" y="6166719"/>
            <a:ext cx="4466928" cy="523220"/>
          </a:xfrm>
          <a:prstGeom prst="rect">
            <a:avLst/>
          </a:prstGeom>
        </p:spPr>
        <p:txBody>
          <a:bodyPr wrap="none">
            <a:spAutoFit/>
          </a:bodyPr>
          <a:lstStyle/>
          <a:p>
            <a:pPr lvl="0"/>
            <a:r>
              <a:rPr lang="en-US" sz="2800" i="1"/>
              <a:t>Excessive-Use-Behavior (EUB)</a:t>
            </a:r>
            <a:endParaRPr lang="en-US" sz="2800"/>
          </a:p>
        </p:txBody>
      </p:sp>
      <p:cxnSp>
        <p:nvCxnSpPr>
          <p:cNvPr id="48" name="Straight Connector 47">
            <a:extLst>
              <a:ext uri="{FF2B5EF4-FFF2-40B4-BE49-F238E27FC236}">
                <a16:creationId xmlns:a16="http://schemas.microsoft.com/office/drawing/2014/main" id="{66536D64-F720-4528-91EA-E030505B142C}"/>
              </a:ext>
            </a:extLst>
          </p:cNvPr>
          <p:cNvCxnSpPr>
            <a:cxnSpLocks/>
            <a:stCxn id="9" idx="2"/>
            <a:endCxn id="34" idx="0"/>
          </p:cNvCxnSpPr>
          <p:nvPr/>
        </p:nvCxnSpPr>
        <p:spPr>
          <a:xfrm flipH="1">
            <a:off x="2508254" y="4720824"/>
            <a:ext cx="991130" cy="730671"/>
          </a:xfrm>
          <a:prstGeom prst="line">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2319246-7ED9-4FE2-B7B4-694409EF084E}"/>
              </a:ext>
            </a:extLst>
          </p:cNvPr>
          <p:cNvCxnSpPr>
            <a:cxnSpLocks/>
          </p:cNvCxnSpPr>
          <p:nvPr/>
        </p:nvCxnSpPr>
        <p:spPr>
          <a:xfrm flipH="1">
            <a:off x="4680806" y="4726972"/>
            <a:ext cx="1755657" cy="1533151"/>
          </a:xfrm>
          <a:prstGeom prst="line">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D8E2C934-DA86-4AD1-B69F-19C030ECF6B6}"/>
              </a:ext>
            </a:extLst>
          </p:cNvPr>
          <p:cNvCxnSpPr>
            <a:cxnSpLocks/>
            <a:stCxn id="19" idx="2"/>
            <a:endCxn id="38" idx="0"/>
          </p:cNvCxnSpPr>
          <p:nvPr/>
        </p:nvCxnSpPr>
        <p:spPr>
          <a:xfrm>
            <a:off x="6840335" y="4726972"/>
            <a:ext cx="879378" cy="724787"/>
          </a:xfrm>
          <a:prstGeom prst="line">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BE13E42-CA0F-4EC5-87CE-FAB7AD6EC7F4}"/>
              </a:ext>
            </a:extLst>
          </p:cNvPr>
          <p:cNvCxnSpPr>
            <a:cxnSpLocks/>
            <a:stCxn id="28" idx="2"/>
          </p:cNvCxnSpPr>
          <p:nvPr/>
        </p:nvCxnSpPr>
        <p:spPr>
          <a:xfrm flipH="1">
            <a:off x="9683746" y="4716679"/>
            <a:ext cx="414064" cy="1543444"/>
          </a:xfrm>
          <a:prstGeom prst="line">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Slide Number Placeholder 35">
            <a:extLst>
              <a:ext uri="{FF2B5EF4-FFF2-40B4-BE49-F238E27FC236}">
                <a16:creationId xmlns:a16="http://schemas.microsoft.com/office/drawing/2014/main" id="{11D16CFB-2B39-4B54-809C-FB1A909A7D7E}"/>
              </a:ext>
            </a:extLst>
          </p:cNvPr>
          <p:cNvSpPr>
            <a:spLocks noGrp="1"/>
          </p:cNvSpPr>
          <p:nvPr>
            <p:ph type="sldNum" sz="quarter" idx="4"/>
          </p:nvPr>
        </p:nvSpPr>
        <p:spPr/>
        <p:txBody>
          <a:bodyPr/>
          <a:lstStyle/>
          <a:p>
            <a:fld id="{2BC6E398-9417-E741-BFFC-7477F592D70A}" type="slidenum">
              <a:rPr lang="en-US" smtClean="0"/>
              <a:t>23</a:t>
            </a:fld>
            <a:endParaRPr lang="en-US"/>
          </a:p>
        </p:txBody>
      </p:sp>
    </p:spTree>
    <p:extLst>
      <p:ext uri="{BB962C8B-B14F-4D97-AF65-F5344CB8AC3E}">
        <p14:creationId xmlns:p14="http://schemas.microsoft.com/office/powerpoint/2010/main" val="16328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par>
                                <p:cTn id="25" presetID="9"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par>
                                <p:cTn id="36" presetID="9"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dissolve">
                                      <p:cBhvr>
                                        <p:cTn id="38" dur="500"/>
                                        <p:tgtEl>
                                          <p:spTgt spid="4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par>
                                <p:cTn id="47" presetID="9" presetClass="exit" presetSubtype="0" fill="hold" nodeType="withEffect">
                                  <p:stCondLst>
                                    <p:cond delay="0"/>
                                  </p:stCondLst>
                                  <p:childTnLst>
                                    <p:animEffect transition="out" filter="dissolv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dissolve">
                                      <p:cBhvr>
                                        <p:cTn id="52" dur="500"/>
                                        <p:tgtEl>
                                          <p:spTgt spid="4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dissolve">
                                      <p:cBhvr>
                                        <p:cTn id="55" dur="500"/>
                                        <p:tgtEl>
                                          <p:spTgt spid="4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dissolve">
                                      <p:cBhvr>
                                        <p:cTn id="58" dur="500"/>
                                        <p:tgtEl>
                                          <p:spTgt spid="38"/>
                                        </p:tgtEl>
                                      </p:cBhvr>
                                    </p:animEffect>
                                  </p:childTnLst>
                                </p:cTn>
                              </p:par>
                              <p:par>
                                <p:cTn id="59" presetID="9"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dissolve">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dissolve">
                                      <p:cBhvr>
                                        <p:cTn id="66" dur="500"/>
                                        <p:tgtEl>
                                          <p:spTgt spid="27"/>
                                        </p:tgtEl>
                                      </p:cBhvr>
                                    </p:animEffect>
                                  </p:childTnLst>
                                </p:cTn>
                              </p:par>
                              <p:par>
                                <p:cTn id="67" presetID="9" presetClass="exit" presetSubtype="0" fill="hold" nodeType="withEffect">
                                  <p:stCondLst>
                                    <p:cond delay="0"/>
                                  </p:stCondLst>
                                  <p:childTnLst>
                                    <p:animEffect transition="out" filter="dissolv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9"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dissolve">
                                      <p:cBhvr>
                                        <p:cTn id="75" dur="500"/>
                                        <p:tgtEl>
                                          <p:spTgt spid="5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dissolv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4" grpId="0"/>
      <p:bldP spid="38"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30FBD1-C327-4AC0-B419-8D3C92A4D61A}"/>
              </a:ext>
            </a:extLst>
          </p:cNvPr>
          <p:cNvSpPr txBox="1"/>
          <p:nvPr/>
        </p:nvSpPr>
        <p:spPr>
          <a:xfrm>
            <a:off x="9208672" y="1288716"/>
            <a:ext cx="2888676" cy="1200329"/>
          </a:xfrm>
          <a:prstGeom prst="rect">
            <a:avLst/>
          </a:prstGeom>
          <a:noFill/>
        </p:spPr>
        <p:txBody>
          <a:bodyPr wrap="none" rtlCol="0">
            <a:spAutoFit/>
          </a:bodyPr>
          <a:lstStyle/>
          <a:p>
            <a:r>
              <a:rPr lang="en-US"/>
              <a:t>FAB: Frequent-Ask-Behavior </a:t>
            </a:r>
          </a:p>
          <a:p>
            <a:r>
              <a:rPr lang="en-US"/>
              <a:t>LHB: Long-Holding-Behavior</a:t>
            </a:r>
          </a:p>
          <a:p>
            <a:r>
              <a:rPr lang="en-US"/>
              <a:t>LUB: Low-Utility-Behavior</a:t>
            </a:r>
          </a:p>
          <a:p>
            <a:r>
              <a:rPr lang="en-US"/>
              <a:t>EUB: Excessive-Use-Behavior</a:t>
            </a:r>
          </a:p>
        </p:txBody>
      </p:sp>
      <p:sp>
        <p:nvSpPr>
          <p:cNvPr id="4" name="Rectangle 3"/>
          <p:cNvSpPr/>
          <p:nvPr/>
        </p:nvSpPr>
        <p:spPr>
          <a:xfrm>
            <a:off x="-24535" y="1"/>
            <a:ext cx="12216535"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rPr>
              <a:t>Prevalence of Each Misbehavior Type</a:t>
            </a:r>
            <a:endParaRPr lang="en-US" sz="4800">
              <a:solidFill>
                <a:schemeClr val="tx1">
                  <a:lumMod val="50000"/>
                </a:schemeClr>
              </a:solidFill>
            </a:endParaRPr>
          </a:p>
        </p:txBody>
      </p:sp>
      <p:sp>
        <p:nvSpPr>
          <p:cNvPr id="9" name="TextBox 8">
            <a:extLst>
              <a:ext uri="{FF2B5EF4-FFF2-40B4-BE49-F238E27FC236}">
                <a16:creationId xmlns:a16="http://schemas.microsoft.com/office/drawing/2014/main" id="{3AFEC97F-AC95-49FD-A44C-EBBBED4691FE}"/>
              </a:ext>
            </a:extLst>
          </p:cNvPr>
          <p:cNvSpPr txBox="1"/>
          <p:nvPr/>
        </p:nvSpPr>
        <p:spPr>
          <a:xfrm>
            <a:off x="244500" y="1286058"/>
            <a:ext cx="7079565" cy="646331"/>
          </a:xfrm>
          <a:prstGeom prst="rect">
            <a:avLst/>
          </a:prstGeom>
          <a:noFill/>
        </p:spPr>
        <p:txBody>
          <a:bodyPr wrap="square" rtlCol="0">
            <a:spAutoFit/>
          </a:bodyPr>
          <a:lstStyle/>
          <a:p>
            <a:pPr marL="285750" indent="-285750">
              <a:buFont typeface="Arial" panose="020B0604020202020204" pitchFamily="34" charset="0"/>
              <a:buChar char="•"/>
            </a:pPr>
            <a:r>
              <a:rPr lang="en-US" sz="3600"/>
              <a:t>109 real-world misbehavior cases</a:t>
            </a:r>
            <a:endParaRPr lang="en-US" sz="2400"/>
          </a:p>
        </p:txBody>
      </p:sp>
      <p:graphicFrame>
        <p:nvGraphicFramePr>
          <p:cNvPr id="33" name="Chart 32">
            <a:extLst>
              <a:ext uri="{FF2B5EF4-FFF2-40B4-BE49-F238E27FC236}">
                <a16:creationId xmlns:a16="http://schemas.microsoft.com/office/drawing/2014/main" id="{C110B58B-A6FD-4854-B156-398AEE2B2C08}"/>
              </a:ext>
            </a:extLst>
          </p:cNvPr>
          <p:cNvGraphicFramePr/>
          <p:nvPr/>
        </p:nvGraphicFramePr>
        <p:xfrm>
          <a:off x="2039156" y="1937493"/>
          <a:ext cx="6457663" cy="4388648"/>
        </p:xfrm>
        <a:graphic>
          <a:graphicData uri="http://schemas.openxmlformats.org/drawingml/2006/chart">
            <c:chart xmlns:c="http://schemas.openxmlformats.org/drawingml/2006/chart" xmlns:r="http://schemas.openxmlformats.org/officeDocument/2006/relationships" r:id="rId3"/>
          </a:graphicData>
        </a:graphic>
      </p:graphicFrame>
      <p:sp>
        <p:nvSpPr>
          <p:cNvPr id="45" name="Right Brace 44">
            <a:extLst>
              <a:ext uri="{FF2B5EF4-FFF2-40B4-BE49-F238E27FC236}">
                <a16:creationId xmlns:a16="http://schemas.microsoft.com/office/drawing/2014/main" id="{5B58C0B8-3EE8-4713-9156-0184E4A6EC66}"/>
              </a:ext>
            </a:extLst>
          </p:cNvPr>
          <p:cNvSpPr/>
          <p:nvPr/>
        </p:nvSpPr>
        <p:spPr>
          <a:xfrm>
            <a:off x="7902499" y="1958818"/>
            <a:ext cx="446568" cy="4512950"/>
          </a:xfrm>
          <a:prstGeom prst="rightBrace">
            <a:avLst>
              <a:gd name="adj1" fmla="val 93471"/>
              <a:gd name="adj2" fmla="val 4255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8" name="Table 47">
            <a:extLst>
              <a:ext uri="{FF2B5EF4-FFF2-40B4-BE49-F238E27FC236}">
                <a16:creationId xmlns:a16="http://schemas.microsoft.com/office/drawing/2014/main" id="{31EB7824-4DF9-4C5B-AE10-5316BA76638E}"/>
              </a:ext>
            </a:extLst>
          </p:cNvPr>
          <p:cNvGraphicFramePr>
            <a:graphicFrameLocks noGrp="1"/>
          </p:cNvGraphicFramePr>
          <p:nvPr/>
        </p:nvGraphicFramePr>
        <p:xfrm>
          <a:off x="8796447" y="4312498"/>
          <a:ext cx="2651760" cy="210312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3426430062"/>
                    </a:ext>
                  </a:extLst>
                </a:gridCol>
                <a:gridCol w="731520">
                  <a:extLst>
                    <a:ext uri="{9D8B030D-6E8A-4147-A177-3AD203B41FA5}">
                      <a16:colId xmlns:a16="http://schemas.microsoft.com/office/drawing/2014/main" val="2410066795"/>
                    </a:ext>
                  </a:extLst>
                </a:gridCol>
              </a:tblGrid>
              <a:tr h="525855">
                <a:tc gridSpan="2">
                  <a:txBody>
                    <a:bodyPr/>
                    <a:lstStyle/>
                    <a:p>
                      <a:pPr algn="ctr"/>
                      <a:r>
                        <a:rPr lang="en-US" sz="2800"/>
                        <a:t>FAB,LUB,LHB</a:t>
                      </a:r>
                    </a:p>
                  </a:txBody>
                  <a:tcPr anchor="ctr"/>
                </a:tc>
                <a:tc hMerge="1">
                  <a:txBody>
                    <a:bodyPr/>
                    <a:lstStyle/>
                    <a:p>
                      <a:endParaRPr lang="en-US"/>
                    </a:p>
                  </a:txBody>
                  <a:tcPr/>
                </a:tc>
                <a:extLst>
                  <a:ext uri="{0D108BD9-81ED-4DB2-BD59-A6C34878D82A}">
                    <a16:rowId xmlns:a16="http://schemas.microsoft.com/office/drawing/2014/main" val="2230596849"/>
                  </a:ext>
                </a:extLst>
              </a:tr>
              <a:tr h="525755">
                <a:tc>
                  <a:txBody>
                    <a:bodyPr/>
                    <a:lstStyle/>
                    <a:p>
                      <a:r>
                        <a:rPr lang="en-US" sz="2000"/>
                        <a:t>Bug</a:t>
                      </a:r>
                    </a:p>
                  </a:txBody>
                  <a:tcPr/>
                </a:tc>
                <a:tc>
                  <a:txBody>
                    <a:bodyPr/>
                    <a:lstStyle/>
                    <a:p>
                      <a:r>
                        <a:rPr lang="en-US" sz="2000"/>
                        <a:t>81%</a:t>
                      </a:r>
                    </a:p>
                  </a:txBody>
                  <a:tcPr/>
                </a:tc>
                <a:extLst>
                  <a:ext uri="{0D108BD9-81ED-4DB2-BD59-A6C34878D82A}">
                    <a16:rowId xmlns:a16="http://schemas.microsoft.com/office/drawing/2014/main" val="491707801"/>
                  </a:ext>
                </a:extLst>
              </a:tr>
              <a:tr h="525755">
                <a:tc>
                  <a:txBody>
                    <a:bodyPr/>
                    <a:lstStyle/>
                    <a:p>
                      <a:r>
                        <a:rPr lang="en-US" sz="2000"/>
                        <a:t>Configuration</a:t>
                      </a:r>
                    </a:p>
                  </a:txBody>
                  <a:tcPr/>
                </a:tc>
                <a:tc>
                  <a:txBody>
                    <a:bodyPr/>
                    <a:lstStyle/>
                    <a:p>
                      <a:r>
                        <a:rPr lang="en-US" sz="2000"/>
                        <a:t>16%</a:t>
                      </a:r>
                    </a:p>
                  </a:txBody>
                  <a:tcPr/>
                </a:tc>
                <a:extLst>
                  <a:ext uri="{0D108BD9-81ED-4DB2-BD59-A6C34878D82A}">
                    <a16:rowId xmlns:a16="http://schemas.microsoft.com/office/drawing/2014/main" val="2691454096"/>
                  </a:ext>
                </a:extLst>
              </a:tr>
              <a:tr h="525755">
                <a:tc>
                  <a:txBody>
                    <a:bodyPr/>
                    <a:lstStyle/>
                    <a:p>
                      <a:r>
                        <a:rPr lang="en-US" sz="2000"/>
                        <a:t>Enhancement</a:t>
                      </a:r>
                    </a:p>
                  </a:txBody>
                  <a:tcPr/>
                </a:tc>
                <a:tc>
                  <a:txBody>
                    <a:bodyPr/>
                    <a:lstStyle/>
                    <a:p>
                      <a:r>
                        <a:rPr lang="en-US" sz="2000"/>
                        <a:t>3%</a:t>
                      </a:r>
                    </a:p>
                  </a:txBody>
                  <a:tcPr/>
                </a:tc>
                <a:extLst>
                  <a:ext uri="{0D108BD9-81ED-4DB2-BD59-A6C34878D82A}">
                    <a16:rowId xmlns:a16="http://schemas.microsoft.com/office/drawing/2014/main" val="1482468522"/>
                  </a:ext>
                </a:extLst>
              </a:tr>
            </a:tbl>
          </a:graphicData>
        </a:graphic>
      </p:graphicFrame>
      <p:graphicFrame>
        <p:nvGraphicFramePr>
          <p:cNvPr id="49" name="Table 48">
            <a:extLst>
              <a:ext uri="{FF2B5EF4-FFF2-40B4-BE49-F238E27FC236}">
                <a16:creationId xmlns:a16="http://schemas.microsoft.com/office/drawing/2014/main" id="{025581B0-C6D3-4951-9F90-87654B0523CE}"/>
              </a:ext>
            </a:extLst>
          </p:cNvPr>
          <p:cNvGraphicFramePr>
            <a:graphicFrameLocks noGrp="1"/>
          </p:cNvGraphicFramePr>
          <p:nvPr/>
        </p:nvGraphicFramePr>
        <p:xfrm>
          <a:off x="552270" y="4131817"/>
          <a:ext cx="2651760" cy="2223119"/>
        </p:xfrm>
        <a:graphic>
          <a:graphicData uri="http://schemas.openxmlformats.org/drawingml/2006/table">
            <a:tbl>
              <a:tblPr firstRow="1" bandRow="1">
                <a:tableStyleId>{21E4AEA4-8DFA-4A89-87EB-49C32662AFE0}</a:tableStyleId>
              </a:tblPr>
              <a:tblGrid>
                <a:gridCol w="1920240">
                  <a:extLst>
                    <a:ext uri="{9D8B030D-6E8A-4147-A177-3AD203B41FA5}">
                      <a16:colId xmlns:a16="http://schemas.microsoft.com/office/drawing/2014/main" val="3426430062"/>
                    </a:ext>
                  </a:extLst>
                </a:gridCol>
                <a:gridCol w="731520">
                  <a:extLst>
                    <a:ext uri="{9D8B030D-6E8A-4147-A177-3AD203B41FA5}">
                      <a16:colId xmlns:a16="http://schemas.microsoft.com/office/drawing/2014/main" val="2410066795"/>
                    </a:ext>
                  </a:extLst>
                </a:gridCol>
              </a:tblGrid>
              <a:tr h="511878">
                <a:tc gridSpan="2">
                  <a:txBody>
                    <a:bodyPr/>
                    <a:lstStyle/>
                    <a:p>
                      <a:pPr algn="ctr"/>
                      <a:r>
                        <a:rPr lang="en-US" sz="2800"/>
                        <a:t>EUB</a:t>
                      </a:r>
                    </a:p>
                  </a:txBody>
                  <a:tcPr anchor="ctr"/>
                </a:tc>
                <a:tc hMerge="1">
                  <a:txBody>
                    <a:bodyPr/>
                    <a:lstStyle/>
                    <a:p>
                      <a:endParaRPr lang="en-US"/>
                    </a:p>
                  </a:txBody>
                  <a:tcPr/>
                </a:tc>
                <a:extLst>
                  <a:ext uri="{0D108BD9-81ED-4DB2-BD59-A6C34878D82A}">
                    <a16:rowId xmlns:a16="http://schemas.microsoft.com/office/drawing/2014/main" val="2230596849"/>
                  </a:ext>
                </a:extLst>
              </a:tr>
              <a:tr h="458987">
                <a:tc>
                  <a:txBody>
                    <a:bodyPr/>
                    <a:lstStyle/>
                    <a:p>
                      <a:r>
                        <a:rPr lang="en-US" sz="2000"/>
                        <a:t>Bug</a:t>
                      </a:r>
                    </a:p>
                  </a:txBody>
                  <a:tcPr/>
                </a:tc>
                <a:tc>
                  <a:txBody>
                    <a:bodyPr/>
                    <a:lstStyle/>
                    <a:p>
                      <a:r>
                        <a:rPr lang="en-US" sz="2000"/>
                        <a:t>23%</a:t>
                      </a:r>
                    </a:p>
                  </a:txBody>
                  <a:tcPr/>
                </a:tc>
                <a:extLst>
                  <a:ext uri="{0D108BD9-81ED-4DB2-BD59-A6C34878D82A}">
                    <a16:rowId xmlns:a16="http://schemas.microsoft.com/office/drawing/2014/main" val="491707801"/>
                  </a:ext>
                </a:extLst>
              </a:tr>
              <a:tr h="453492">
                <a:tc>
                  <a:txBody>
                    <a:bodyPr/>
                    <a:lstStyle/>
                    <a:p>
                      <a:r>
                        <a:rPr lang="en-US" sz="2000"/>
                        <a:t>Configuration</a:t>
                      </a:r>
                    </a:p>
                  </a:txBody>
                  <a:tcPr/>
                </a:tc>
                <a:tc>
                  <a:txBody>
                    <a:bodyPr/>
                    <a:lstStyle/>
                    <a:p>
                      <a:r>
                        <a:rPr lang="en-US" sz="2000"/>
                        <a:t>53%</a:t>
                      </a:r>
                    </a:p>
                  </a:txBody>
                  <a:tcPr/>
                </a:tc>
                <a:extLst>
                  <a:ext uri="{0D108BD9-81ED-4DB2-BD59-A6C34878D82A}">
                    <a16:rowId xmlns:a16="http://schemas.microsoft.com/office/drawing/2014/main" val="2691454096"/>
                  </a:ext>
                </a:extLst>
              </a:tr>
              <a:tr h="275221">
                <a:tc>
                  <a:txBody>
                    <a:bodyPr/>
                    <a:lstStyle/>
                    <a:p>
                      <a:r>
                        <a:rPr lang="en-US" sz="2000"/>
                        <a:t>Enhancement</a:t>
                      </a:r>
                    </a:p>
                  </a:txBody>
                  <a:tcPr/>
                </a:tc>
                <a:tc>
                  <a:txBody>
                    <a:bodyPr/>
                    <a:lstStyle/>
                    <a:p>
                      <a:r>
                        <a:rPr lang="en-US" sz="2000"/>
                        <a:t>15%</a:t>
                      </a:r>
                    </a:p>
                  </a:txBody>
                  <a:tcPr/>
                </a:tc>
                <a:extLst>
                  <a:ext uri="{0D108BD9-81ED-4DB2-BD59-A6C34878D82A}">
                    <a16:rowId xmlns:a16="http://schemas.microsoft.com/office/drawing/2014/main" val="1482468522"/>
                  </a:ext>
                </a:extLst>
              </a:tr>
              <a:tr h="275221">
                <a:tc>
                  <a:txBody>
                    <a:bodyPr/>
                    <a:lstStyle/>
                    <a:p>
                      <a:r>
                        <a:rPr lang="en-US" sz="2000"/>
                        <a:t>N/A</a:t>
                      </a:r>
                    </a:p>
                  </a:txBody>
                  <a:tcPr/>
                </a:tc>
                <a:tc>
                  <a:txBody>
                    <a:bodyPr/>
                    <a:lstStyle/>
                    <a:p>
                      <a:r>
                        <a:rPr lang="en-US" sz="2000"/>
                        <a:t>9%</a:t>
                      </a:r>
                    </a:p>
                  </a:txBody>
                  <a:tcPr/>
                </a:tc>
                <a:extLst>
                  <a:ext uri="{0D108BD9-81ED-4DB2-BD59-A6C34878D82A}">
                    <a16:rowId xmlns:a16="http://schemas.microsoft.com/office/drawing/2014/main" val="4019336413"/>
                  </a:ext>
                </a:extLst>
              </a:tr>
            </a:tbl>
          </a:graphicData>
        </a:graphic>
      </p:graphicFrame>
      <p:sp>
        <p:nvSpPr>
          <p:cNvPr id="50" name="Oval 49">
            <a:extLst>
              <a:ext uri="{FF2B5EF4-FFF2-40B4-BE49-F238E27FC236}">
                <a16:creationId xmlns:a16="http://schemas.microsoft.com/office/drawing/2014/main" id="{DC2913DE-D5E0-4AEA-BF0A-66DEB7B67EF6}"/>
              </a:ext>
            </a:extLst>
          </p:cNvPr>
          <p:cNvSpPr/>
          <p:nvPr/>
        </p:nvSpPr>
        <p:spPr>
          <a:xfrm>
            <a:off x="8618737" y="4763894"/>
            <a:ext cx="3345475" cy="58477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8BF6C50-586A-4141-8661-4B76C21D6141}"/>
              </a:ext>
            </a:extLst>
          </p:cNvPr>
          <p:cNvSpPr/>
          <p:nvPr/>
        </p:nvSpPr>
        <p:spPr>
          <a:xfrm>
            <a:off x="284841" y="4908176"/>
            <a:ext cx="3079377" cy="158469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615C7D-C552-4476-B291-02FB5F05EA1A}"/>
              </a:ext>
            </a:extLst>
          </p:cNvPr>
          <p:cNvSpPr txBox="1"/>
          <p:nvPr/>
        </p:nvSpPr>
        <p:spPr>
          <a:xfrm>
            <a:off x="8294255" y="3264948"/>
            <a:ext cx="3345475" cy="954107"/>
          </a:xfrm>
          <a:prstGeom prst="rect">
            <a:avLst/>
          </a:prstGeom>
          <a:noFill/>
        </p:spPr>
        <p:txBody>
          <a:bodyPr wrap="square" rtlCol="0">
            <a:spAutoFit/>
          </a:bodyPr>
          <a:lstStyle/>
          <a:p>
            <a:pPr algn="ctr"/>
            <a:r>
              <a:rPr lang="en-US" sz="2800" b="1"/>
              <a:t>58% cases of the total cases</a:t>
            </a:r>
          </a:p>
        </p:txBody>
      </p:sp>
      <p:sp>
        <p:nvSpPr>
          <p:cNvPr id="14" name="TextBox 13">
            <a:extLst>
              <a:ext uri="{FF2B5EF4-FFF2-40B4-BE49-F238E27FC236}">
                <a16:creationId xmlns:a16="http://schemas.microsoft.com/office/drawing/2014/main" id="{88F4B755-6DCD-4291-879C-6B92FE348E9F}"/>
              </a:ext>
            </a:extLst>
          </p:cNvPr>
          <p:cNvSpPr txBox="1"/>
          <p:nvPr/>
        </p:nvSpPr>
        <p:spPr>
          <a:xfrm>
            <a:off x="470257" y="3036066"/>
            <a:ext cx="2893961" cy="954107"/>
          </a:xfrm>
          <a:prstGeom prst="rect">
            <a:avLst/>
          </a:prstGeom>
          <a:noFill/>
        </p:spPr>
        <p:txBody>
          <a:bodyPr wrap="square" rtlCol="0">
            <a:spAutoFit/>
          </a:bodyPr>
          <a:lstStyle/>
          <a:p>
            <a:pPr algn="ctr"/>
            <a:r>
              <a:rPr lang="en-US" sz="2800" b="1"/>
              <a:t>Most EUB cases are ambiguous</a:t>
            </a:r>
          </a:p>
        </p:txBody>
      </p:sp>
      <p:sp>
        <p:nvSpPr>
          <p:cNvPr id="15" name="Rectangle 14">
            <a:extLst>
              <a:ext uri="{FF2B5EF4-FFF2-40B4-BE49-F238E27FC236}">
                <a16:creationId xmlns:a16="http://schemas.microsoft.com/office/drawing/2014/main" id="{0187E402-197E-4D10-8A15-75B3C04FDC3A}"/>
              </a:ext>
            </a:extLst>
          </p:cNvPr>
          <p:cNvSpPr/>
          <p:nvPr/>
        </p:nvSpPr>
        <p:spPr>
          <a:xfrm>
            <a:off x="470257" y="2846377"/>
            <a:ext cx="10807818" cy="1791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b="1" err="1"/>
              <a:t>LeaseOS</a:t>
            </a:r>
            <a:r>
              <a:rPr lang="en-US" sz="5400" b="1"/>
              <a:t> targets </a:t>
            </a:r>
            <a:r>
              <a:rPr lang="en-US" sz="5400" b="1" i="1"/>
              <a:t>FAB</a:t>
            </a:r>
            <a:r>
              <a:rPr lang="en-US" sz="5400" b="1"/>
              <a:t>, </a:t>
            </a:r>
            <a:r>
              <a:rPr lang="en-US" sz="5400" b="1" i="1"/>
              <a:t>LHB</a:t>
            </a:r>
            <a:r>
              <a:rPr lang="en-US" sz="5400" b="1"/>
              <a:t>, and </a:t>
            </a:r>
            <a:r>
              <a:rPr lang="en-US" sz="5400" b="1" i="1"/>
              <a:t>LUB</a:t>
            </a:r>
            <a:endParaRPr lang="en-US" sz="5400" i="1"/>
          </a:p>
        </p:txBody>
      </p:sp>
      <p:sp>
        <p:nvSpPr>
          <p:cNvPr id="8" name="Slide Number Placeholder 7">
            <a:extLst>
              <a:ext uri="{FF2B5EF4-FFF2-40B4-BE49-F238E27FC236}">
                <a16:creationId xmlns:a16="http://schemas.microsoft.com/office/drawing/2014/main" id="{78008B9C-E007-4C37-88AF-739A18EC3246}"/>
              </a:ext>
            </a:extLst>
          </p:cNvPr>
          <p:cNvSpPr>
            <a:spLocks noGrp="1"/>
          </p:cNvSpPr>
          <p:nvPr>
            <p:ph type="sldNum" sz="quarter" idx="4"/>
          </p:nvPr>
        </p:nvSpPr>
        <p:spPr/>
        <p:txBody>
          <a:bodyPr/>
          <a:lstStyle/>
          <a:p>
            <a:fld id="{2BC6E398-9417-E741-BFFC-7477F592D70A}" type="slidenum">
              <a:rPr lang="en-US" smtClean="0"/>
              <a:t>24</a:t>
            </a:fld>
            <a:endParaRPr lang="en-US"/>
          </a:p>
        </p:txBody>
      </p:sp>
    </p:spTree>
    <p:extLst>
      <p:ext uri="{BB962C8B-B14F-4D97-AF65-F5344CB8AC3E}">
        <p14:creationId xmlns:p14="http://schemas.microsoft.com/office/powerpoint/2010/main" val="39525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dissolve">
                                      <p:cBhvr>
                                        <p:cTn id="18" dur="500"/>
                                        <p:tgtEl>
                                          <p:spTgt spid="4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dissolve">
                                      <p:cBhvr>
                                        <p:cTn id="24" dur="500"/>
                                        <p:tgtEl>
                                          <p:spTgt spid="5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51" grpId="0" animBg="1"/>
      <p:bldP spid="2" grpId="0"/>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 Metrics for All Type of Misbehavior</a:t>
            </a:r>
            <a:endParaRPr lang="en-US" sz="4800">
              <a:solidFill>
                <a:schemeClr val="tx1">
                  <a:lumMod val="50000"/>
                </a:schemeClr>
              </a:solidFill>
            </a:endParaRPr>
          </a:p>
        </p:txBody>
      </p:sp>
      <mc:AlternateContent xmlns:mc="http://schemas.openxmlformats.org/markup-compatibility/2006" xmlns:a14="http://schemas.microsoft.com/office/drawing/2010/main">
        <mc:Choice Requires="a14">
          <p:graphicFrame>
            <p:nvGraphicFramePr>
              <p:cNvPr id="9" name="Diagram 8">
                <a:extLst>
                  <a:ext uri="{FF2B5EF4-FFF2-40B4-BE49-F238E27FC236}">
                    <a16:creationId xmlns:a16="http://schemas.microsoft.com/office/drawing/2014/main" id="{B0A59761-12EA-42E7-87B1-0689953505C1}"/>
                  </a:ext>
                </a:extLst>
              </p:cNvPr>
              <p:cNvGraphicFramePr/>
              <p:nvPr>
                <p:extLst>
                  <p:ext uri="{D42A27DB-BD31-4B8C-83A1-F6EECF244321}">
                    <p14:modId xmlns:p14="http://schemas.microsoft.com/office/powerpoint/2010/main" val="2051164246"/>
                  </p:ext>
                </p:extLst>
              </p:nvPr>
            </p:nvGraphicFramePr>
            <p:xfrm>
              <a:off x="510172" y="1383581"/>
              <a:ext cx="10433270" cy="5248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9" name="Diagram 8">
                <a:extLst>
                  <a:ext uri="{FF2B5EF4-FFF2-40B4-BE49-F238E27FC236}">
                    <a16:creationId xmlns:a16="http://schemas.microsoft.com/office/drawing/2014/main" id="{B0A59761-12EA-42E7-87B1-0689953505C1}"/>
                  </a:ext>
                </a:extLst>
              </p:cNvPr>
              <p:cNvGraphicFramePr/>
              <p:nvPr>
                <p:extLst>
                  <p:ext uri="{D42A27DB-BD31-4B8C-83A1-F6EECF244321}">
                    <p14:modId xmlns:p14="http://schemas.microsoft.com/office/powerpoint/2010/main" val="2051164246"/>
                  </p:ext>
                </p:extLst>
              </p:nvPr>
            </p:nvGraphicFramePr>
            <p:xfrm>
              <a:off x="510172" y="1383581"/>
              <a:ext cx="10433270" cy="52484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6" name="Slide Number Placeholder 5">
            <a:extLst>
              <a:ext uri="{FF2B5EF4-FFF2-40B4-BE49-F238E27FC236}">
                <a16:creationId xmlns:a16="http://schemas.microsoft.com/office/drawing/2014/main" id="{5DC0D698-9BFE-4208-B2EB-61A90DDC220D}"/>
              </a:ext>
            </a:extLst>
          </p:cNvPr>
          <p:cNvSpPr>
            <a:spLocks noGrp="1"/>
          </p:cNvSpPr>
          <p:nvPr>
            <p:ph type="sldNum" sz="quarter" idx="4"/>
          </p:nvPr>
        </p:nvSpPr>
        <p:spPr/>
        <p:txBody>
          <a:bodyPr/>
          <a:lstStyle/>
          <a:p>
            <a:fld id="{2BC6E398-9417-E741-BFFC-7477F592D70A}" type="slidenum">
              <a:rPr lang="en-US" smtClean="0"/>
              <a:t>25</a:t>
            </a:fld>
            <a:endParaRPr lang="en-US"/>
          </a:p>
        </p:txBody>
      </p:sp>
    </p:spTree>
    <p:extLst>
      <p:ext uri="{BB962C8B-B14F-4D97-AF65-F5344CB8AC3E}">
        <p14:creationId xmlns:p14="http://schemas.microsoft.com/office/powerpoint/2010/main" val="317181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graphicEl>
                                              <a:dgm id="{C5E06A22-2273-442D-A418-F35F48ACD38C}"/>
                                            </p:graphicEl>
                                          </p:spTgt>
                                        </p:tgtEl>
                                        <p:attrNameLst>
                                          <p:attrName>style.visibility</p:attrName>
                                        </p:attrNameLst>
                                      </p:cBhvr>
                                      <p:to>
                                        <p:strVal val="visible"/>
                                      </p:to>
                                    </p:set>
                                    <p:animEffect transition="in" filter="dissolve">
                                      <p:cBhvr>
                                        <p:cTn id="7" dur="500"/>
                                        <p:tgtEl>
                                          <p:spTgt spid="9">
                                            <p:graphicEl>
                                              <a:dgm id="{C5E06A22-2273-442D-A418-F35F48ACD38C}"/>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graphicEl>
                                              <a:dgm id="{67B7ADE9-66A7-4088-8951-30D500BE4042}"/>
                                            </p:graphicEl>
                                          </p:spTgt>
                                        </p:tgtEl>
                                        <p:attrNameLst>
                                          <p:attrName>style.visibility</p:attrName>
                                        </p:attrNameLst>
                                      </p:cBhvr>
                                      <p:to>
                                        <p:strVal val="visible"/>
                                      </p:to>
                                    </p:set>
                                    <p:animEffect transition="in" filter="dissolve">
                                      <p:cBhvr>
                                        <p:cTn id="10" dur="500"/>
                                        <p:tgtEl>
                                          <p:spTgt spid="9">
                                            <p:graphicEl>
                                              <a:dgm id="{67B7ADE9-66A7-4088-8951-30D500BE4042}"/>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graphicEl>
                                              <a:dgm id="{843BE56B-B09C-44B2-99A3-630B770D72FE}"/>
                                            </p:graphicEl>
                                          </p:spTgt>
                                        </p:tgtEl>
                                        <p:attrNameLst>
                                          <p:attrName>style.visibility</p:attrName>
                                        </p:attrNameLst>
                                      </p:cBhvr>
                                      <p:to>
                                        <p:strVal val="visible"/>
                                      </p:to>
                                    </p:set>
                                    <p:animEffect transition="in" filter="dissolve">
                                      <p:cBhvr>
                                        <p:cTn id="13" dur="500"/>
                                        <p:tgtEl>
                                          <p:spTgt spid="9">
                                            <p:graphicEl>
                                              <a:dgm id="{843BE56B-B09C-44B2-99A3-630B770D72FE}"/>
                                            </p:graphic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graphicEl>
                                              <a:dgm id="{35CAC4AF-9627-439E-BD35-56E964B8F0BA}"/>
                                            </p:graphicEl>
                                          </p:spTgt>
                                        </p:tgtEl>
                                        <p:attrNameLst>
                                          <p:attrName>style.visibility</p:attrName>
                                        </p:attrNameLst>
                                      </p:cBhvr>
                                      <p:to>
                                        <p:strVal val="visible"/>
                                      </p:to>
                                    </p:set>
                                    <p:animEffect transition="in" filter="dissolve">
                                      <p:cBhvr>
                                        <p:cTn id="16" dur="500"/>
                                        <p:tgtEl>
                                          <p:spTgt spid="9">
                                            <p:graphicEl>
                                              <a:dgm id="{35CAC4AF-9627-439E-BD35-56E964B8F0BA}"/>
                                            </p:graphic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graphicEl>
                                              <a:dgm id="{DC9F704B-963A-4586-A786-422BBD8D64EF}"/>
                                            </p:graphicEl>
                                          </p:spTgt>
                                        </p:tgtEl>
                                        <p:attrNameLst>
                                          <p:attrName>style.visibility</p:attrName>
                                        </p:attrNameLst>
                                      </p:cBhvr>
                                      <p:to>
                                        <p:strVal val="visible"/>
                                      </p:to>
                                    </p:set>
                                    <p:animEffect transition="in" filter="dissolve">
                                      <p:cBhvr>
                                        <p:cTn id="19" dur="500"/>
                                        <p:tgtEl>
                                          <p:spTgt spid="9">
                                            <p:graphicEl>
                                              <a:dgm id="{DC9F704B-963A-4586-A786-422BBD8D64EF}"/>
                                            </p:graphic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graphicEl>
                                              <a:dgm id="{E5FFF5E8-C528-4EA9-9888-8D21993BFA6A}"/>
                                            </p:graphicEl>
                                          </p:spTgt>
                                        </p:tgtEl>
                                        <p:attrNameLst>
                                          <p:attrName>style.visibility</p:attrName>
                                        </p:attrNameLst>
                                      </p:cBhvr>
                                      <p:to>
                                        <p:strVal val="visible"/>
                                      </p:to>
                                    </p:set>
                                    <p:animEffect transition="in" filter="dissolve">
                                      <p:cBhvr>
                                        <p:cTn id="22" dur="500"/>
                                        <p:tgtEl>
                                          <p:spTgt spid="9">
                                            <p:graphicEl>
                                              <a:dgm id="{E5FFF5E8-C528-4EA9-9888-8D21993BFA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t>Generic </a:t>
            </a:r>
            <a:r>
              <a:rPr lang="en-US" sz="4800">
                <a:solidFill>
                  <a:schemeClr val="bg1"/>
                </a:solidFill>
                <a:latin typeface="Quadon Regular"/>
                <a:cs typeface="Quadon Regular"/>
              </a:rPr>
              <a:t>Utility Metrics</a:t>
            </a:r>
            <a:endParaRPr lang="en-US" sz="4800">
              <a:solidFill>
                <a:schemeClr val="tx1">
                  <a:lumMod val="50000"/>
                </a:schemeClr>
              </a:solidFill>
            </a:endParaRPr>
          </a:p>
        </p:txBody>
      </p:sp>
      <p:sp>
        <p:nvSpPr>
          <p:cNvPr id="10" name="Slide Number Placeholder 9">
            <a:extLst>
              <a:ext uri="{FF2B5EF4-FFF2-40B4-BE49-F238E27FC236}">
                <a16:creationId xmlns:a16="http://schemas.microsoft.com/office/drawing/2014/main" id="{79D9092F-84B1-4A74-876B-2DCF1C29FD10}"/>
              </a:ext>
            </a:extLst>
          </p:cNvPr>
          <p:cNvSpPr>
            <a:spLocks noGrp="1"/>
          </p:cNvSpPr>
          <p:nvPr>
            <p:ph type="sldNum" sz="quarter" idx="4"/>
          </p:nvPr>
        </p:nvSpPr>
        <p:spPr/>
        <p:txBody>
          <a:bodyPr/>
          <a:lstStyle/>
          <a:p>
            <a:fld id="{2BC6E398-9417-E741-BFFC-7477F592D70A}" type="slidenum">
              <a:rPr lang="en-US" smtClean="0"/>
              <a:t>26</a:t>
            </a:fld>
            <a:endParaRPr lang="en-US"/>
          </a:p>
        </p:txBody>
      </p:sp>
      <p:graphicFrame>
        <p:nvGraphicFramePr>
          <p:cNvPr id="9" name="Diagram 8">
            <a:extLst>
              <a:ext uri="{FF2B5EF4-FFF2-40B4-BE49-F238E27FC236}">
                <a16:creationId xmlns:a16="http://schemas.microsoft.com/office/drawing/2014/main" id="{3D0A0B9B-58C7-4DFF-B086-675EEADF6391}"/>
              </a:ext>
            </a:extLst>
          </p:cNvPr>
          <p:cNvGraphicFramePr/>
          <p:nvPr>
            <p:extLst>
              <p:ext uri="{D42A27DB-BD31-4B8C-83A1-F6EECF244321}">
                <p14:modId xmlns:p14="http://schemas.microsoft.com/office/powerpoint/2010/main" val="677514771"/>
              </p:ext>
            </p:extLst>
          </p:nvPr>
        </p:nvGraphicFramePr>
        <p:xfrm>
          <a:off x="787078" y="1222194"/>
          <a:ext cx="10220446" cy="5635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CBA4B3AE-2BCC-4CF6-8713-92DDD9ED0B49}"/>
              </a:ext>
            </a:extLst>
          </p:cNvPr>
          <p:cNvCxnSpPr>
            <a:cxnSpLocks/>
          </p:cNvCxnSpPr>
          <p:nvPr/>
        </p:nvCxnSpPr>
        <p:spPr>
          <a:xfrm>
            <a:off x="5897300" y="1498577"/>
            <a:ext cx="1" cy="5150102"/>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216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An Example of </a:t>
            </a:r>
            <a:r>
              <a:rPr lang="en-US" sz="4800"/>
              <a:t>Customizable</a:t>
            </a:r>
            <a:r>
              <a:rPr lang="en-US" sz="4800">
                <a:solidFill>
                  <a:schemeClr val="bg1"/>
                </a:solidFill>
                <a:latin typeface="Quadon Regular"/>
                <a:cs typeface="Quadon Regular"/>
              </a:rPr>
              <a:t> Utility Metric </a:t>
            </a:r>
            <a:endParaRPr lang="en-US" sz="4800">
              <a:solidFill>
                <a:schemeClr val="tx1">
                  <a:lumMod val="50000"/>
                </a:schemeClr>
              </a:solidFill>
            </a:endParaRPr>
          </a:p>
        </p:txBody>
      </p:sp>
      <p:pic>
        <p:nvPicPr>
          <p:cNvPr id="6" name="Picture 5">
            <a:extLst>
              <a:ext uri="{FF2B5EF4-FFF2-40B4-BE49-F238E27FC236}">
                <a16:creationId xmlns:a16="http://schemas.microsoft.com/office/drawing/2014/main" id="{605A9C97-52B4-47F0-8108-BEA2F7A91F34}"/>
              </a:ext>
            </a:extLst>
          </p:cNvPr>
          <p:cNvPicPr>
            <a:picLocks noChangeAspect="1"/>
          </p:cNvPicPr>
          <p:nvPr/>
        </p:nvPicPr>
        <p:blipFill>
          <a:blip r:embed="rId3"/>
          <a:stretch>
            <a:fillRect/>
          </a:stretch>
        </p:blipFill>
        <p:spPr>
          <a:xfrm>
            <a:off x="249688" y="1337516"/>
            <a:ext cx="1387694" cy="1387694"/>
          </a:xfrm>
          <a:prstGeom prst="rect">
            <a:avLst/>
          </a:prstGeom>
        </p:spPr>
      </p:pic>
      <p:sp>
        <p:nvSpPr>
          <p:cNvPr id="17" name="TextBox 16">
            <a:extLst>
              <a:ext uri="{FF2B5EF4-FFF2-40B4-BE49-F238E27FC236}">
                <a16:creationId xmlns:a16="http://schemas.microsoft.com/office/drawing/2014/main" id="{CB723669-67D4-4C9C-9764-F6B4BFCAA364}"/>
              </a:ext>
            </a:extLst>
          </p:cNvPr>
          <p:cNvSpPr txBox="1"/>
          <p:nvPr/>
        </p:nvSpPr>
        <p:spPr>
          <a:xfrm>
            <a:off x="1949363" y="2006496"/>
            <a:ext cx="8523808" cy="584775"/>
          </a:xfrm>
          <a:prstGeom prst="rect">
            <a:avLst/>
          </a:prstGeom>
          <a:noFill/>
        </p:spPr>
        <p:txBody>
          <a:bodyPr wrap="none" rtlCol="0">
            <a:spAutoFit/>
          </a:bodyPr>
          <a:lstStyle/>
          <a:p>
            <a:r>
              <a:rPr lang="en-US" sz="3200"/>
              <a:t>Provide an icon to let user control screen rotation </a:t>
            </a:r>
          </a:p>
        </p:txBody>
      </p:sp>
      <p:cxnSp>
        <p:nvCxnSpPr>
          <p:cNvPr id="5" name="Straight Connector 4">
            <a:extLst>
              <a:ext uri="{FF2B5EF4-FFF2-40B4-BE49-F238E27FC236}">
                <a16:creationId xmlns:a16="http://schemas.microsoft.com/office/drawing/2014/main" id="{75222275-97D9-4CAD-98FE-49B9573135C2}"/>
              </a:ext>
            </a:extLst>
          </p:cNvPr>
          <p:cNvCxnSpPr>
            <a:cxnSpLocks/>
          </p:cNvCxnSpPr>
          <p:nvPr/>
        </p:nvCxnSpPr>
        <p:spPr>
          <a:xfrm>
            <a:off x="5783126" y="3257933"/>
            <a:ext cx="0" cy="3279228"/>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D81F49A-525C-4618-9C55-4048BA601B0F}"/>
                  </a:ext>
                </a:extLst>
              </p:cNvPr>
              <p:cNvSpPr txBox="1"/>
              <p:nvPr/>
            </p:nvSpPr>
            <p:spPr>
              <a:xfrm>
                <a:off x="-170738" y="4198800"/>
                <a:ext cx="6427213" cy="1110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𝑡h𝑒</m:t>
                          </m:r>
                          <m:r>
                            <a:rPr lang="en-US" sz="3200" b="0" i="1" smtClean="0">
                              <a:latin typeface="Cambria Math" panose="02040503050406030204" pitchFamily="18" charset="0"/>
                            </a:rPr>
                            <m:t> </m:t>
                          </m:r>
                          <m:r>
                            <a:rPr lang="en-US" sz="3200" b="0" i="1" smtClean="0">
                              <a:latin typeface="Cambria Math" panose="02040503050406030204" pitchFamily="18" charset="0"/>
                            </a:rPr>
                            <m:t>𝑡𝑖𝑚𝑒𝑠</m:t>
                          </m:r>
                          <m:r>
                            <a:rPr lang="en-US" sz="3200" b="0" i="1" smtClean="0">
                              <a:latin typeface="Cambria Math" panose="02040503050406030204" pitchFamily="18" charset="0"/>
                            </a:rPr>
                            <m:t> </m:t>
                          </m:r>
                          <m:r>
                            <a:rPr lang="en-US" sz="3200" b="0" i="1" smtClean="0">
                              <a:latin typeface="Cambria Math" panose="02040503050406030204" pitchFamily="18" charset="0"/>
                            </a:rPr>
                            <m:t>𝑜𝑓</m:t>
                          </m:r>
                          <m:r>
                            <a:rPr lang="en-US" sz="3200" b="0" i="1" smtClean="0">
                              <a:latin typeface="Cambria Math" panose="02040503050406030204" pitchFamily="18" charset="0"/>
                            </a:rPr>
                            <m:t> </m:t>
                          </m:r>
                          <m:r>
                            <a:rPr lang="en-US" sz="3200" b="0" i="1" smtClean="0">
                              <a:latin typeface="Cambria Math" panose="02040503050406030204" pitchFamily="18" charset="0"/>
                            </a:rPr>
                            <m:t>𝑢𝑠𝑒𝑟</m:t>
                          </m:r>
                          <m:r>
                            <a:rPr lang="en-US" sz="3200" b="0" i="1" smtClean="0">
                              <a:latin typeface="Cambria Math" panose="02040503050406030204" pitchFamily="18" charset="0"/>
                            </a:rPr>
                            <m:t> </m:t>
                          </m:r>
                          <m:r>
                            <a:rPr lang="en-US" sz="3200" b="0" i="1" smtClean="0">
                              <a:latin typeface="Cambria Math" panose="02040503050406030204" pitchFamily="18" charset="0"/>
                            </a:rPr>
                            <m:t>𝑖𝑐𝑜𝑛</m:t>
                          </m:r>
                          <m:r>
                            <a:rPr lang="en-US" sz="3200" b="0" i="1" smtClean="0">
                              <a:latin typeface="Cambria Math" panose="02040503050406030204" pitchFamily="18" charset="0"/>
                            </a:rPr>
                            <m:t> </m:t>
                          </m:r>
                          <m:r>
                            <a:rPr lang="en-US" sz="3200" b="0" i="1" smtClean="0">
                              <a:latin typeface="Cambria Math" panose="02040503050406030204" pitchFamily="18" charset="0"/>
                            </a:rPr>
                            <m:t>𝑐𝑙𝑖𝑐𝑘𝑠</m:t>
                          </m:r>
                        </m:num>
                        <m:den>
                          <m:r>
                            <m:rPr>
                              <m:nor/>
                            </m:rPr>
                            <a:rPr lang="en-US" sz="3200" b="0" i="1" dirty="0" smtClean="0">
                              <a:latin typeface="Cambria Math" panose="02040503050406030204" pitchFamily="18" charset="0"/>
                            </a:rPr>
                            <m:t>the</m:t>
                          </m:r>
                          <m:r>
                            <m:rPr>
                              <m:nor/>
                            </m:rPr>
                            <a:rPr lang="en-US" sz="3200" b="0" i="1" dirty="0" smtClean="0">
                              <a:latin typeface="Cambria Math" panose="02040503050406030204" pitchFamily="18" charset="0"/>
                            </a:rPr>
                            <m:t> </m:t>
                          </m:r>
                          <m:r>
                            <m:rPr>
                              <m:nor/>
                            </m:rPr>
                            <a:rPr lang="en-US" sz="3200" b="0" i="1" dirty="0" smtClean="0">
                              <a:latin typeface="Cambria Math" panose="02040503050406030204" pitchFamily="18" charset="0"/>
                            </a:rPr>
                            <m:t>times</m:t>
                          </m:r>
                          <m:r>
                            <m:rPr>
                              <m:nor/>
                            </m:rPr>
                            <a:rPr lang="en-US" sz="3200" b="0" i="1" dirty="0" smtClean="0">
                              <a:latin typeface="Cambria Math" panose="02040503050406030204" pitchFamily="18" charset="0"/>
                            </a:rPr>
                            <m:t> </m:t>
                          </m:r>
                          <m:r>
                            <m:rPr>
                              <m:nor/>
                            </m:rPr>
                            <a:rPr lang="en-US" sz="3200" b="0" i="1" dirty="0" smtClean="0">
                              <a:latin typeface="Cambria Math" panose="02040503050406030204" pitchFamily="18" charset="0"/>
                            </a:rPr>
                            <m:t>of</m:t>
                          </m:r>
                          <m:r>
                            <m:rPr>
                              <m:nor/>
                            </m:rPr>
                            <a:rPr lang="en-US" sz="3200" b="0" i="1" dirty="0" smtClean="0">
                              <a:latin typeface="Cambria Math" panose="02040503050406030204" pitchFamily="18" charset="0"/>
                            </a:rPr>
                            <m:t> </m:t>
                          </m:r>
                          <m:r>
                            <m:rPr>
                              <m:nor/>
                            </m:rPr>
                            <a:rPr lang="en-US" sz="3200" b="0" i="1" smtClean="0">
                              <a:latin typeface="Cambria Math" panose="02040503050406030204" pitchFamily="18" charset="0"/>
                            </a:rPr>
                            <m:t>icon</m:t>
                          </m:r>
                          <m:r>
                            <m:rPr>
                              <m:nor/>
                            </m:rPr>
                            <a:rPr lang="en-US" sz="3200" b="0" i="1" smtClean="0">
                              <a:latin typeface="Cambria Math" panose="02040503050406030204" pitchFamily="18" charset="0"/>
                            </a:rPr>
                            <m:t> </m:t>
                          </m:r>
                          <m:r>
                            <m:rPr>
                              <m:nor/>
                            </m:rPr>
                            <a:rPr lang="en-US" sz="3200" b="0" i="1" smtClean="0">
                              <a:latin typeface="Cambria Math" panose="02040503050406030204" pitchFamily="18" charset="0"/>
                            </a:rPr>
                            <m:t>a</m:t>
                          </m:r>
                          <m:r>
                            <a:rPr lang="en-US" sz="3200" b="0" i="1" smtClean="0">
                              <a:latin typeface="Cambria Math" panose="02040503050406030204" pitchFamily="18" charset="0"/>
                            </a:rPr>
                            <m:t>𝑝𝑝𝑒𝑎𝑟𝑎𝑛𝑐𝑒</m:t>
                          </m:r>
                        </m:den>
                      </m:f>
                    </m:oMath>
                  </m:oMathPara>
                </a14:m>
                <a:endParaRPr lang="en-US" sz="2800" i="1"/>
              </a:p>
            </p:txBody>
          </p:sp>
        </mc:Choice>
        <mc:Fallback xmlns="">
          <p:sp>
            <p:nvSpPr>
              <p:cNvPr id="33" name="TextBox 32">
                <a:extLst>
                  <a:ext uri="{FF2B5EF4-FFF2-40B4-BE49-F238E27FC236}">
                    <a16:creationId xmlns:a16="http://schemas.microsoft.com/office/drawing/2014/main" id="{DD81F49A-525C-4618-9C55-4048BA601B0F}"/>
                  </a:ext>
                </a:extLst>
              </p:cNvPr>
              <p:cNvSpPr txBox="1">
                <a:spLocks noRot="1" noChangeAspect="1" noMove="1" noResize="1" noEditPoints="1" noAdjustHandles="1" noChangeArrowheads="1" noChangeShapeType="1" noTextEdit="1"/>
              </p:cNvSpPr>
              <p:nvPr/>
            </p:nvSpPr>
            <p:spPr>
              <a:xfrm>
                <a:off x="-170738" y="4198800"/>
                <a:ext cx="6427213" cy="1110240"/>
              </a:xfrm>
              <a:prstGeom prst="rect">
                <a:avLst/>
              </a:prstGeom>
              <a:blipFill>
                <a:blip r:embed="rId4"/>
                <a:stretch>
                  <a:fillRect/>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79D9092F-84B1-4A74-876B-2DCF1C29FD10}"/>
              </a:ext>
            </a:extLst>
          </p:cNvPr>
          <p:cNvSpPr>
            <a:spLocks noGrp="1"/>
          </p:cNvSpPr>
          <p:nvPr>
            <p:ph type="sldNum" sz="quarter" idx="4"/>
          </p:nvPr>
        </p:nvSpPr>
        <p:spPr/>
        <p:txBody>
          <a:bodyPr/>
          <a:lstStyle/>
          <a:p>
            <a:fld id="{2BC6E398-9417-E741-BFFC-7477F592D70A}" type="slidenum">
              <a:rPr lang="en-US" smtClean="0"/>
              <a:t>27</a:t>
            </a:fld>
            <a:endParaRPr lang="en-US"/>
          </a:p>
        </p:txBody>
      </p:sp>
      <p:sp>
        <p:nvSpPr>
          <p:cNvPr id="2" name="TextBox 1">
            <a:extLst>
              <a:ext uri="{FF2B5EF4-FFF2-40B4-BE49-F238E27FC236}">
                <a16:creationId xmlns:a16="http://schemas.microsoft.com/office/drawing/2014/main" id="{7E03F193-B396-443B-9710-096A138DEDE5}"/>
              </a:ext>
            </a:extLst>
          </p:cNvPr>
          <p:cNvSpPr txBox="1"/>
          <p:nvPr/>
        </p:nvSpPr>
        <p:spPr>
          <a:xfrm>
            <a:off x="1949363" y="1326972"/>
            <a:ext cx="2187009" cy="584775"/>
          </a:xfrm>
          <a:prstGeom prst="rect">
            <a:avLst/>
          </a:prstGeom>
          <a:noFill/>
        </p:spPr>
        <p:txBody>
          <a:bodyPr wrap="none" rtlCol="0">
            <a:spAutoFit/>
          </a:bodyPr>
          <a:lstStyle/>
          <a:p>
            <a:r>
              <a:rPr lang="en-US" sz="3200" err="1"/>
              <a:t>TapAndTurn</a:t>
            </a:r>
            <a:endParaRPr lang="en-US" sz="3200"/>
          </a:p>
        </p:txBody>
      </p:sp>
      <p:sp>
        <p:nvSpPr>
          <p:cNvPr id="11" name="TextBox 10">
            <a:extLst>
              <a:ext uri="{FF2B5EF4-FFF2-40B4-BE49-F238E27FC236}">
                <a16:creationId xmlns:a16="http://schemas.microsoft.com/office/drawing/2014/main" id="{F2E3CA6B-C583-41B1-BC35-ED1673EE55DD}"/>
              </a:ext>
            </a:extLst>
          </p:cNvPr>
          <p:cNvSpPr txBox="1"/>
          <p:nvPr/>
        </p:nvSpPr>
        <p:spPr>
          <a:xfrm>
            <a:off x="249689" y="2890391"/>
            <a:ext cx="5220566" cy="1077218"/>
          </a:xfrm>
          <a:prstGeom prst="rect">
            <a:avLst/>
          </a:prstGeom>
          <a:noFill/>
        </p:spPr>
        <p:txBody>
          <a:bodyPr wrap="square" rtlCol="0">
            <a:spAutoFit/>
          </a:bodyPr>
          <a:lstStyle/>
          <a:p>
            <a:r>
              <a:rPr lang="en-US" sz="3200"/>
              <a:t>Customizable Metric formula for orientation:</a:t>
            </a:r>
          </a:p>
        </p:txBody>
      </p:sp>
      <p:pic>
        <p:nvPicPr>
          <p:cNvPr id="8" name="Picture 7">
            <a:extLst>
              <a:ext uri="{FF2B5EF4-FFF2-40B4-BE49-F238E27FC236}">
                <a16:creationId xmlns:a16="http://schemas.microsoft.com/office/drawing/2014/main" id="{C77B5D42-A4D3-4014-A3FA-345314F174B0}"/>
              </a:ext>
            </a:extLst>
          </p:cNvPr>
          <p:cNvPicPr>
            <a:picLocks noChangeAspect="1"/>
          </p:cNvPicPr>
          <p:nvPr/>
        </p:nvPicPr>
        <p:blipFill>
          <a:blip r:embed="rId5"/>
          <a:stretch>
            <a:fillRect/>
          </a:stretch>
        </p:blipFill>
        <p:spPr>
          <a:xfrm>
            <a:off x="5990607" y="3257933"/>
            <a:ext cx="5585557" cy="2893566"/>
          </a:xfrm>
          <a:prstGeom prst="rect">
            <a:avLst/>
          </a:prstGeom>
        </p:spPr>
      </p:pic>
    </p:spTree>
    <p:extLst>
      <p:ext uri="{BB962C8B-B14F-4D97-AF65-F5344CB8AC3E}">
        <p14:creationId xmlns:p14="http://schemas.microsoft.com/office/powerpoint/2010/main" val="118848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Outline</a:t>
            </a:r>
            <a:endParaRPr lang="en-US" sz="48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581890" y="1514763"/>
            <a:ext cx="8765309" cy="3170099"/>
          </a:xfrm>
          <a:prstGeom prst="rect">
            <a:avLst/>
          </a:prstGeom>
          <a:solidFill>
            <a:schemeClr val="bg1"/>
          </a:solidFill>
        </p:spPr>
        <p:txBody>
          <a:bodyPr wrap="square" rtlCol="0">
            <a:spAutoFit/>
          </a:bodyPr>
          <a:lstStyle/>
          <a:p>
            <a:pPr marL="571500" indent="-571500">
              <a:buClr>
                <a:schemeClr val="accent2">
                  <a:lumMod val="75000"/>
                </a:schemeClr>
              </a:buClr>
              <a:buFont typeface="Wingdings" panose="05000000000000000000" pitchFamily="2" charset="2"/>
              <a:buChar char="v"/>
            </a:pPr>
            <a:r>
              <a:rPr lang="en-US" sz="4000" b="1">
                <a:solidFill>
                  <a:schemeClr val="bg1">
                    <a:lumMod val="65000"/>
                  </a:schemeClr>
                </a:solidFill>
              </a:rPr>
              <a:t>Motivation </a:t>
            </a:r>
          </a:p>
          <a:p>
            <a:pPr marL="571500" indent="-571500">
              <a:buClr>
                <a:schemeClr val="accent2">
                  <a:lumMod val="75000"/>
                </a:schemeClr>
              </a:buClr>
              <a:buFont typeface="Wingdings" panose="05000000000000000000" pitchFamily="2" charset="2"/>
              <a:buChar char="v"/>
            </a:pPr>
            <a:r>
              <a:rPr lang="en-US" sz="4000" b="1">
                <a:solidFill>
                  <a:srgbClr val="A6A6A6"/>
                </a:solidFill>
              </a:rPr>
              <a:t>Lease Abstraction</a:t>
            </a:r>
          </a:p>
          <a:p>
            <a:pPr marL="571500" indent="-571500">
              <a:buClr>
                <a:schemeClr val="accent2">
                  <a:lumMod val="75000"/>
                </a:schemeClr>
              </a:buClr>
              <a:buFont typeface="Wingdings" panose="05000000000000000000" pitchFamily="2" charset="2"/>
              <a:buChar char="v"/>
            </a:pPr>
            <a:r>
              <a:rPr lang="en-US" sz="4000" b="1">
                <a:solidFill>
                  <a:srgbClr val="A6A6A6"/>
                </a:solidFill>
              </a:rPr>
              <a:t>Making Lease Decision</a:t>
            </a:r>
          </a:p>
          <a:p>
            <a:pPr marL="571500" indent="-571500">
              <a:buClr>
                <a:schemeClr val="accent2">
                  <a:lumMod val="75000"/>
                </a:schemeClr>
              </a:buClr>
              <a:buFont typeface="Wingdings" panose="05000000000000000000" pitchFamily="2" charset="2"/>
              <a:buChar char="v"/>
            </a:pPr>
            <a:r>
              <a:rPr lang="en-US" sz="4000" b="1"/>
              <a:t>Design of </a:t>
            </a:r>
            <a:r>
              <a:rPr lang="en-US" sz="4000" b="1" err="1"/>
              <a:t>LeaseOS</a:t>
            </a:r>
            <a:r>
              <a:rPr lang="en-US" sz="4000" b="1"/>
              <a:t> </a:t>
            </a:r>
          </a:p>
          <a:p>
            <a:pPr marL="571500" indent="-571500">
              <a:buClr>
                <a:schemeClr val="accent2">
                  <a:lumMod val="75000"/>
                </a:schemeClr>
              </a:buClr>
              <a:buFont typeface="Wingdings" panose="05000000000000000000" pitchFamily="2" charset="2"/>
              <a:buChar char="v"/>
            </a:pPr>
            <a:r>
              <a:rPr lang="en-US" sz="4000" b="1"/>
              <a:t>Evaluation </a:t>
            </a:r>
          </a:p>
        </p:txBody>
      </p:sp>
      <p:sp>
        <p:nvSpPr>
          <p:cNvPr id="7" name="Arrow: Left 6">
            <a:extLst>
              <a:ext uri="{FF2B5EF4-FFF2-40B4-BE49-F238E27FC236}">
                <a16:creationId xmlns:a16="http://schemas.microsoft.com/office/drawing/2014/main" id="{5959B967-E1B4-4E68-9C73-5A052AFE3A07}"/>
              </a:ext>
            </a:extLst>
          </p:cNvPr>
          <p:cNvSpPr/>
          <p:nvPr/>
        </p:nvSpPr>
        <p:spPr>
          <a:xfrm>
            <a:off x="5454868" y="3319437"/>
            <a:ext cx="1282263" cy="72394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5A5AD3CA-2929-4FDD-BAD0-9158DD6C2CFE}"/>
              </a:ext>
            </a:extLst>
          </p:cNvPr>
          <p:cNvSpPr>
            <a:spLocks noGrp="1"/>
          </p:cNvSpPr>
          <p:nvPr>
            <p:ph type="sldNum" sz="quarter" idx="4"/>
          </p:nvPr>
        </p:nvSpPr>
        <p:spPr/>
        <p:txBody>
          <a:bodyPr/>
          <a:lstStyle/>
          <a:p>
            <a:fld id="{2BC6E398-9417-E741-BFFC-7477F592D70A}" type="slidenum">
              <a:rPr lang="en-US" smtClean="0"/>
              <a:t>28</a:t>
            </a:fld>
            <a:endParaRPr lang="en-US"/>
          </a:p>
        </p:txBody>
      </p:sp>
    </p:spTree>
    <p:extLst>
      <p:ext uri="{BB962C8B-B14F-4D97-AF65-F5344CB8AC3E}">
        <p14:creationId xmlns:p14="http://schemas.microsoft.com/office/powerpoint/2010/main" val="365039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ea typeface="+mj-ea"/>
                <a:cs typeface="Quadon Regular"/>
              </a:rPr>
              <a:t>Energy-Aware Programming Is Challenging</a:t>
            </a:r>
          </a:p>
        </p:txBody>
      </p:sp>
      <p:sp>
        <p:nvSpPr>
          <p:cNvPr id="2" name="Title 1"/>
          <p:cNvSpPr>
            <a:spLocks noGrp="1"/>
          </p:cNvSpPr>
          <p:nvPr>
            <p:ph type="ctrTitle"/>
          </p:nvPr>
        </p:nvSpPr>
        <p:spPr>
          <a:xfrm>
            <a:off x="2743200" y="1"/>
            <a:ext cx="9384145" cy="1278781"/>
          </a:xfrm>
        </p:spPr>
        <p:txBody>
          <a:bodyPr>
            <a:noAutofit/>
          </a:bodyPr>
          <a:lstStyle/>
          <a:p>
            <a:pPr algn="l"/>
            <a:r>
              <a:rPr lang="en-US" sz="4400">
                <a:solidFill>
                  <a:schemeClr val="bg1"/>
                </a:solidFill>
                <a:latin typeface="Quadon Regular"/>
                <a:cs typeface="Quadon Regular"/>
              </a:rPr>
              <a:t>     </a:t>
            </a:r>
            <a:endParaRPr lang="en-US" sz="1800">
              <a:solidFill>
                <a:schemeClr val="bg1"/>
              </a:solidFill>
              <a:latin typeface="Quadon Regular"/>
              <a:cs typeface="Quadon Regular"/>
            </a:endParaRPr>
          </a:p>
        </p:txBody>
      </p:sp>
      <p:sp>
        <p:nvSpPr>
          <p:cNvPr id="5" name="TextBox 4">
            <a:extLst>
              <a:ext uri="{FF2B5EF4-FFF2-40B4-BE49-F238E27FC236}">
                <a16:creationId xmlns:a16="http://schemas.microsoft.com/office/drawing/2014/main" id="{98CB9D32-3E48-4771-B9E6-83AC740A585E}"/>
              </a:ext>
            </a:extLst>
          </p:cNvPr>
          <p:cNvSpPr txBox="1"/>
          <p:nvPr/>
        </p:nvSpPr>
        <p:spPr>
          <a:xfrm>
            <a:off x="369089" y="1221562"/>
            <a:ext cx="10797309" cy="584775"/>
          </a:xfrm>
          <a:prstGeom prst="rect">
            <a:avLst/>
          </a:prstGeom>
          <a:noFill/>
        </p:spPr>
        <p:txBody>
          <a:bodyPr wrap="square" rtlCol="0">
            <a:spAutoFit/>
          </a:bodyPr>
          <a:lstStyle/>
          <a:p>
            <a:pPr marL="457200" indent="-457200">
              <a:buFont typeface="Arial" panose="020B0604020202020204" pitchFamily="34" charset="0"/>
              <a:buChar char="•"/>
            </a:pPr>
            <a:r>
              <a:rPr lang="en-US" sz="3200"/>
              <a:t>Reasoning about code and testing app is hard</a:t>
            </a:r>
          </a:p>
        </p:txBody>
      </p:sp>
      <p:graphicFrame>
        <p:nvGraphicFramePr>
          <p:cNvPr id="6" name="Table 5">
            <a:extLst>
              <a:ext uri="{FF2B5EF4-FFF2-40B4-BE49-F238E27FC236}">
                <a16:creationId xmlns:a16="http://schemas.microsoft.com/office/drawing/2014/main" id="{051DD8DA-75C0-4DE6-A19D-EE0C0B2ED0AB}"/>
              </a:ext>
            </a:extLst>
          </p:cNvPr>
          <p:cNvGraphicFramePr>
            <a:graphicFrameLocks noGrp="1"/>
          </p:cNvGraphicFramePr>
          <p:nvPr>
            <p:extLst>
              <p:ext uri="{D42A27DB-BD31-4B8C-83A1-F6EECF244321}">
                <p14:modId xmlns:p14="http://schemas.microsoft.com/office/powerpoint/2010/main" val="3689524855"/>
              </p:ext>
            </p:extLst>
          </p:nvPr>
        </p:nvGraphicFramePr>
        <p:xfrm>
          <a:off x="743056" y="1806337"/>
          <a:ext cx="11300008" cy="4833454"/>
        </p:xfrm>
        <a:graphic>
          <a:graphicData uri="http://schemas.openxmlformats.org/drawingml/2006/table">
            <a:tbl>
              <a:tblPr firstRow="1" bandRow="1">
                <a:tableStyleId>{7DF18680-E054-41AD-8BC1-D1AEF772440D}</a:tableStyleId>
              </a:tblPr>
              <a:tblGrid>
                <a:gridCol w="3567799">
                  <a:extLst>
                    <a:ext uri="{9D8B030D-6E8A-4147-A177-3AD203B41FA5}">
                      <a16:colId xmlns:a16="http://schemas.microsoft.com/office/drawing/2014/main" val="217497766"/>
                    </a:ext>
                  </a:extLst>
                </a:gridCol>
                <a:gridCol w="3567799">
                  <a:extLst>
                    <a:ext uri="{9D8B030D-6E8A-4147-A177-3AD203B41FA5}">
                      <a16:colId xmlns:a16="http://schemas.microsoft.com/office/drawing/2014/main" val="3777186898"/>
                    </a:ext>
                  </a:extLst>
                </a:gridCol>
                <a:gridCol w="4164410">
                  <a:extLst>
                    <a:ext uri="{9D8B030D-6E8A-4147-A177-3AD203B41FA5}">
                      <a16:colId xmlns:a16="http://schemas.microsoft.com/office/drawing/2014/main" val="2021419170"/>
                    </a:ext>
                  </a:extLst>
                </a:gridCol>
              </a:tblGrid>
              <a:tr h="1179471">
                <a:tc>
                  <a:txBody>
                    <a:bodyPr/>
                    <a:lstStyle/>
                    <a:p>
                      <a:pPr algn="ctr"/>
                      <a:r>
                        <a:rPr lang="en-US" sz="3200"/>
                        <a:t>User Interaction</a:t>
                      </a:r>
                    </a:p>
                  </a:txBody>
                  <a:tcPr anchor="ctr"/>
                </a:tc>
                <a:tc>
                  <a:txBody>
                    <a:bodyPr/>
                    <a:lstStyle/>
                    <a:p>
                      <a:pPr algn="ctr"/>
                      <a:r>
                        <a:rPr lang="en-US" sz="3200"/>
                        <a:t>Environment Conditions</a:t>
                      </a:r>
                    </a:p>
                  </a:txBody>
                  <a:tcPr anchor="ctr"/>
                </a:tc>
                <a:tc>
                  <a:txBody>
                    <a:bodyPr/>
                    <a:lstStyle/>
                    <a:p>
                      <a:pPr algn="ctr"/>
                      <a:r>
                        <a:rPr lang="en-US" sz="3200"/>
                        <a:t>Runtime Changes</a:t>
                      </a:r>
                    </a:p>
                  </a:txBody>
                  <a:tcPr anchor="ctr"/>
                </a:tc>
                <a:extLst>
                  <a:ext uri="{0D108BD9-81ED-4DB2-BD59-A6C34878D82A}">
                    <a16:rowId xmlns:a16="http://schemas.microsoft.com/office/drawing/2014/main" val="1861657584"/>
                  </a:ext>
                </a:extLst>
              </a:tr>
              <a:tr h="3653983">
                <a:tc>
                  <a:txBody>
                    <a:bodyPr/>
                    <a:lstStyle/>
                    <a:p>
                      <a:endParaRPr lang="en-US"/>
                    </a:p>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82052806"/>
                  </a:ext>
                </a:extLst>
              </a:tr>
            </a:tbl>
          </a:graphicData>
        </a:graphic>
      </p:graphicFrame>
      <p:sp>
        <p:nvSpPr>
          <p:cNvPr id="9" name="Right Arrow 4">
            <a:extLst>
              <a:ext uri="{FF2B5EF4-FFF2-40B4-BE49-F238E27FC236}">
                <a16:creationId xmlns:a16="http://schemas.microsoft.com/office/drawing/2014/main" id="{26586E4D-E00C-4350-AE85-C663085936CF}"/>
              </a:ext>
            </a:extLst>
          </p:cNvPr>
          <p:cNvSpPr/>
          <p:nvPr/>
        </p:nvSpPr>
        <p:spPr>
          <a:xfrm>
            <a:off x="9035962" y="4367823"/>
            <a:ext cx="521987" cy="479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A607341-52AD-4C66-9758-60410DDD5F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1154" y="3678498"/>
            <a:ext cx="894452" cy="1857824"/>
          </a:xfrm>
          <a:prstGeom prst="rect">
            <a:avLst/>
          </a:prstGeom>
        </p:spPr>
      </p:pic>
      <p:pic>
        <p:nvPicPr>
          <p:cNvPr id="11" name="Picture 10">
            <a:extLst>
              <a:ext uri="{FF2B5EF4-FFF2-40B4-BE49-F238E27FC236}">
                <a16:creationId xmlns:a16="http://schemas.microsoft.com/office/drawing/2014/main" id="{95695A25-C6CB-42EA-8499-6C633CA8FE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05" y="4069115"/>
            <a:ext cx="2236131" cy="1076589"/>
          </a:xfrm>
          <a:prstGeom prst="rect">
            <a:avLst/>
          </a:prstGeom>
        </p:spPr>
      </p:pic>
      <p:sp>
        <p:nvSpPr>
          <p:cNvPr id="7" name="Rectangle 6">
            <a:extLst>
              <a:ext uri="{FF2B5EF4-FFF2-40B4-BE49-F238E27FC236}">
                <a16:creationId xmlns:a16="http://schemas.microsoft.com/office/drawing/2014/main" id="{EA8E3AC3-B36C-49D8-A383-CFF2B6940F03}"/>
              </a:ext>
            </a:extLst>
          </p:cNvPr>
          <p:cNvSpPr/>
          <p:nvPr/>
        </p:nvSpPr>
        <p:spPr>
          <a:xfrm>
            <a:off x="8980674" y="5547753"/>
            <a:ext cx="1825696" cy="830997"/>
          </a:xfrm>
          <a:prstGeom prst="rect">
            <a:avLst/>
          </a:prstGeom>
        </p:spPr>
        <p:txBody>
          <a:bodyPr wrap="square">
            <a:spAutoFit/>
          </a:bodyPr>
          <a:lstStyle/>
          <a:p>
            <a:pPr algn="ctr"/>
            <a:r>
              <a:rPr lang="en-US" sz="2400" b="1">
                <a:latin typeface="Calibri Regular"/>
                <a:ea typeface="Roboto" panose="02000000000000000000" pitchFamily="2" charset="0"/>
              </a:rPr>
              <a:t>Orientation </a:t>
            </a:r>
          </a:p>
          <a:p>
            <a:pPr algn="ctr"/>
            <a:r>
              <a:rPr lang="en-US" sz="2400" b="1">
                <a:latin typeface="Calibri Regular"/>
                <a:ea typeface="Roboto" panose="02000000000000000000" pitchFamily="2" charset="0"/>
              </a:rPr>
              <a:t>Change</a:t>
            </a:r>
          </a:p>
        </p:txBody>
      </p:sp>
      <p:sp>
        <p:nvSpPr>
          <p:cNvPr id="24" name="Rectangle 23">
            <a:extLst>
              <a:ext uri="{FF2B5EF4-FFF2-40B4-BE49-F238E27FC236}">
                <a16:creationId xmlns:a16="http://schemas.microsoft.com/office/drawing/2014/main" id="{62F3F8E9-75A4-4C57-8E62-6D2318350F3A}"/>
              </a:ext>
            </a:extLst>
          </p:cNvPr>
          <p:cNvSpPr/>
          <p:nvPr/>
        </p:nvSpPr>
        <p:spPr>
          <a:xfrm>
            <a:off x="6185458" y="5437244"/>
            <a:ext cx="1825696" cy="830997"/>
          </a:xfrm>
          <a:prstGeom prst="rect">
            <a:avLst/>
          </a:prstGeom>
        </p:spPr>
        <p:txBody>
          <a:bodyPr wrap="square">
            <a:spAutoFit/>
          </a:bodyPr>
          <a:lstStyle/>
          <a:p>
            <a:pPr algn="ctr"/>
            <a:r>
              <a:rPr lang="en-US" sz="2400" b="1">
                <a:latin typeface="Calibri Regular"/>
                <a:ea typeface="Roboto" panose="02000000000000000000" pitchFamily="2" charset="0"/>
              </a:rPr>
              <a:t>Network</a:t>
            </a:r>
          </a:p>
          <a:p>
            <a:pPr algn="ctr"/>
            <a:r>
              <a:rPr lang="en-US" sz="2400" b="1">
                <a:latin typeface="Calibri Regular"/>
                <a:ea typeface="Roboto" panose="02000000000000000000" pitchFamily="2" charset="0"/>
              </a:rPr>
              <a:t>Disconnect</a:t>
            </a:r>
          </a:p>
        </p:txBody>
      </p:sp>
      <p:sp>
        <p:nvSpPr>
          <p:cNvPr id="25" name="Rectangle 24">
            <a:extLst>
              <a:ext uri="{FF2B5EF4-FFF2-40B4-BE49-F238E27FC236}">
                <a16:creationId xmlns:a16="http://schemas.microsoft.com/office/drawing/2014/main" id="{FD819790-6A80-4210-B885-6B5534D357B6}"/>
              </a:ext>
            </a:extLst>
          </p:cNvPr>
          <p:cNvSpPr/>
          <p:nvPr/>
        </p:nvSpPr>
        <p:spPr>
          <a:xfrm>
            <a:off x="2685255" y="5437243"/>
            <a:ext cx="1609835" cy="830997"/>
          </a:xfrm>
          <a:prstGeom prst="rect">
            <a:avLst/>
          </a:prstGeom>
        </p:spPr>
        <p:txBody>
          <a:bodyPr wrap="square">
            <a:spAutoFit/>
          </a:bodyPr>
          <a:lstStyle/>
          <a:p>
            <a:pPr algn="ctr"/>
            <a:r>
              <a:rPr lang="en-US" sz="2400" b="1">
                <a:latin typeface="Calibri Regular"/>
                <a:ea typeface="Roboto" panose="02000000000000000000" pitchFamily="2" charset="0"/>
              </a:rPr>
              <a:t>Click Bottom</a:t>
            </a:r>
          </a:p>
        </p:txBody>
      </p:sp>
      <p:pic>
        <p:nvPicPr>
          <p:cNvPr id="8" name="Picture 7">
            <a:extLst>
              <a:ext uri="{FF2B5EF4-FFF2-40B4-BE49-F238E27FC236}">
                <a16:creationId xmlns:a16="http://schemas.microsoft.com/office/drawing/2014/main" id="{7897A9E8-9907-4E8C-91C5-053A25680B28}"/>
              </a:ext>
            </a:extLst>
          </p:cNvPr>
          <p:cNvPicPr>
            <a:picLocks noChangeAspect="1"/>
          </p:cNvPicPr>
          <p:nvPr/>
        </p:nvPicPr>
        <p:blipFill>
          <a:blip r:embed="rId5"/>
          <a:stretch>
            <a:fillRect/>
          </a:stretch>
        </p:blipFill>
        <p:spPr>
          <a:xfrm>
            <a:off x="846551" y="3145565"/>
            <a:ext cx="2923686" cy="2923686"/>
          </a:xfrm>
          <a:prstGeom prst="rect">
            <a:avLst/>
          </a:prstGeom>
        </p:spPr>
      </p:pic>
      <p:sp>
        <p:nvSpPr>
          <p:cNvPr id="14" name="Slide Number Placeholder 13">
            <a:extLst>
              <a:ext uri="{FF2B5EF4-FFF2-40B4-BE49-F238E27FC236}">
                <a16:creationId xmlns:a16="http://schemas.microsoft.com/office/drawing/2014/main" id="{BC36334D-807A-480B-B839-FAC7743EC99F}"/>
              </a:ext>
            </a:extLst>
          </p:cNvPr>
          <p:cNvSpPr>
            <a:spLocks noGrp="1"/>
          </p:cNvSpPr>
          <p:nvPr>
            <p:ph type="sldNum" sz="quarter" idx="4"/>
          </p:nvPr>
        </p:nvSpPr>
        <p:spPr/>
        <p:txBody>
          <a:bodyPr/>
          <a:lstStyle/>
          <a:p>
            <a:fld id="{2BC6E398-9417-E741-BFFC-7477F592D70A}" type="slidenum">
              <a:rPr lang="en-US" smtClean="0"/>
              <a:t>2</a:t>
            </a:fld>
            <a:endParaRPr lang="en-US"/>
          </a:p>
        </p:txBody>
      </p:sp>
      <p:pic>
        <p:nvPicPr>
          <p:cNvPr id="12" name="Picture 11">
            <a:extLst>
              <a:ext uri="{FF2B5EF4-FFF2-40B4-BE49-F238E27FC236}">
                <a16:creationId xmlns:a16="http://schemas.microsoft.com/office/drawing/2014/main" id="{34FA5E28-0293-42D3-800E-05D66BE538D8}"/>
              </a:ext>
            </a:extLst>
          </p:cNvPr>
          <p:cNvPicPr>
            <a:picLocks noChangeAspect="1"/>
          </p:cNvPicPr>
          <p:nvPr/>
        </p:nvPicPr>
        <p:blipFill>
          <a:blip r:embed="rId6"/>
          <a:stretch>
            <a:fillRect/>
          </a:stretch>
        </p:blipFill>
        <p:spPr>
          <a:xfrm>
            <a:off x="4831024" y="3539314"/>
            <a:ext cx="1204572" cy="2136187"/>
          </a:xfrm>
          <a:prstGeom prst="rect">
            <a:avLst/>
          </a:prstGeom>
        </p:spPr>
      </p:pic>
      <p:pic>
        <p:nvPicPr>
          <p:cNvPr id="13" name="Graphic 12">
            <a:extLst>
              <a:ext uri="{FF2B5EF4-FFF2-40B4-BE49-F238E27FC236}">
                <a16:creationId xmlns:a16="http://schemas.microsoft.com/office/drawing/2014/main" id="{4EDE9B8F-CA97-4164-AF5E-E6D698F9B0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5965" y="3366353"/>
            <a:ext cx="1184660" cy="953649"/>
          </a:xfrm>
          <a:prstGeom prst="rect">
            <a:avLst/>
          </a:prstGeom>
        </p:spPr>
      </p:pic>
    </p:spTree>
    <p:extLst>
      <p:ext uri="{BB962C8B-B14F-4D97-AF65-F5344CB8AC3E}">
        <p14:creationId xmlns:p14="http://schemas.microsoft.com/office/powerpoint/2010/main" val="3112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7"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F258CF-571C-4102-B8A0-4DF43D3C3FB4}"/>
              </a:ext>
            </a:extLst>
          </p:cNvPr>
          <p:cNvSpPr/>
          <p:nvPr/>
        </p:nvSpPr>
        <p:spPr>
          <a:xfrm>
            <a:off x="7293888" y="1296763"/>
            <a:ext cx="1810852" cy="1434614"/>
          </a:xfrm>
          <a:prstGeom prst="rect">
            <a:avLst/>
          </a:prstGeom>
          <a:solidFill>
            <a:srgbClr val="FFFFBE"/>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solidFill>
                  <a:schemeClr val="tx1"/>
                </a:solidFill>
              </a:rPr>
              <a:t>App 1</a:t>
            </a:r>
          </a:p>
        </p:txBody>
      </p:sp>
      <p:cxnSp>
        <p:nvCxnSpPr>
          <p:cNvPr id="10" name="Straight Connector 9">
            <a:extLst>
              <a:ext uri="{FF2B5EF4-FFF2-40B4-BE49-F238E27FC236}">
                <a16:creationId xmlns:a16="http://schemas.microsoft.com/office/drawing/2014/main" id="{09C60EB6-584C-4CDF-87EB-3BF01BA6A7EA}"/>
              </a:ext>
            </a:extLst>
          </p:cNvPr>
          <p:cNvCxnSpPr>
            <a:cxnSpLocks/>
          </p:cNvCxnSpPr>
          <p:nvPr/>
        </p:nvCxnSpPr>
        <p:spPr>
          <a:xfrm>
            <a:off x="5194242" y="2947084"/>
            <a:ext cx="6308693" cy="0"/>
          </a:xfrm>
          <a:prstGeom prst="line">
            <a:avLst/>
          </a:prstGeom>
          <a:ln w="5715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1442D7C-0B56-41E5-8CAA-3069E7C04785}"/>
              </a:ext>
            </a:extLst>
          </p:cNvPr>
          <p:cNvSpPr/>
          <p:nvPr/>
        </p:nvSpPr>
        <p:spPr>
          <a:xfrm>
            <a:off x="4680527" y="3442996"/>
            <a:ext cx="2286000" cy="2286000"/>
          </a:xfrm>
          <a:prstGeom prst="rect">
            <a:avLst/>
          </a:prstGeom>
          <a:solidFill>
            <a:srgbClr val="E9FDB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endParaRPr>
          </a:p>
        </p:txBody>
      </p:sp>
      <p:cxnSp>
        <p:nvCxnSpPr>
          <p:cNvPr id="17" name="Connector: Elbow 16">
            <a:extLst>
              <a:ext uri="{FF2B5EF4-FFF2-40B4-BE49-F238E27FC236}">
                <a16:creationId xmlns:a16="http://schemas.microsoft.com/office/drawing/2014/main" id="{46922088-B73F-4414-90CB-C45E679BDD02}"/>
              </a:ext>
            </a:extLst>
          </p:cNvPr>
          <p:cNvCxnSpPr>
            <a:cxnSpLocks/>
            <a:stCxn id="7" idx="2"/>
            <a:endCxn id="12" idx="0"/>
          </p:cNvCxnSpPr>
          <p:nvPr/>
        </p:nvCxnSpPr>
        <p:spPr>
          <a:xfrm rot="5400000">
            <a:off x="6655612" y="1899293"/>
            <a:ext cx="711619" cy="2375787"/>
          </a:xfrm>
          <a:prstGeom prst="bentConnector3">
            <a:avLst>
              <a:gd name="adj1" fmla="val 50000"/>
            </a:avLst>
          </a:prstGeom>
          <a:ln w="381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FB4E4782-97E9-4308-9730-24F9B498716D}"/>
              </a:ext>
            </a:extLst>
          </p:cNvPr>
          <p:cNvSpPr/>
          <p:nvPr/>
        </p:nvSpPr>
        <p:spPr>
          <a:xfrm>
            <a:off x="4950173" y="3616224"/>
            <a:ext cx="18288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Kernel objects</a:t>
            </a:r>
          </a:p>
        </p:txBody>
      </p:sp>
      <p:sp>
        <p:nvSpPr>
          <p:cNvPr id="26" name="Rectangle 25">
            <a:extLst>
              <a:ext uri="{FF2B5EF4-FFF2-40B4-BE49-F238E27FC236}">
                <a16:creationId xmlns:a16="http://schemas.microsoft.com/office/drawing/2014/main" id="{F910725F-0745-4381-A371-EE0E8F583A92}"/>
              </a:ext>
            </a:extLst>
          </p:cNvPr>
          <p:cNvSpPr/>
          <p:nvPr/>
        </p:nvSpPr>
        <p:spPr>
          <a:xfrm>
            <a:off x="1160903" y="3429000"/>
            <a:ext cx="2283266" cy="2286000"/>
          </a:xfrm>
          <a:prstGeom prst="rect">
            <a:avLst/>
          </a:prstGeom>
          <a:solidFill>
            <a:srgbClr val="E9FDB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endParaRPr>
          </a:p>
          <a:p>
            <a:pPr algn="ctr"/>
            <a:r>
              <a:rPr lang="en-US" sz="2400" b="1">
                <a:solidFill>
                  <a:schemeClr val="tx1"/>
                </a:solidFill>
              </a:rPr>
              <a:t>Lease </a:t>
            </a:r>
          </a:p>
          <a:p>
            <a:pPr algn="ctr"/>
            <a:r>
              <a:rPr lang="en-US" sz="2400" b="1">
                <a:solidFill>
                  <a:schemeClr val="tx1"/>
                </a:solidFill>
              </a:rPr>
              <a:t>Manager</a:t>
            </a:r>
          </a:p>
        </p:txBody>
      </p:sp>
      <p:grpSp>
        <p:nvGrpSpPr>
          <p:cNvPr id="29" name="Group 28">
            <a:extLst>
              <a:ext uri="{FF2B5EF4-FFF2-40B4-BE49-F238E27FC236}">
                <a16:creationId xmlns:a16="http://schemas.microsoft.com/office/drawing/2014/main" id="{617EACAF-0945-4B8B-8BF3-7350A813EB93}"/>
              </a:ext>
            </a:extLst>
          </p:cNvPr>
          <p:cNvGrpSpPr/>
          <p:nvPr/>
        </p:nvGrpSpPr>
        <p:grpSpPr>
          <a:xfrm>
            <a:off x="1500140" y="3571190"/>
            <a:ext cx="1644869" cy="838723"/>
            <a:chOff x="2836176" y="3787065"/>
            <a:chExt cx="1409243" cy="637149"/>
          </a:xfrm>
        </p:grpSpPr>
        <p:sp>
          <p:nvSpPr>
            <p:cNvPr id="27" name="Rectangle 26">
              <a:extLst>
                <a:ext uri="{FF2B5EF4-FFF2-40B4-BE49-F238E27FC236}">
                  <a16:creationId xmlns:a16="http://schemas.microsoft.com/office/drawing/2014/main" id="{74A5D4CB-CF32-4870-9F05-9E69B5E025C7}"/>
                </a:ext>
              </a:extLst>
            </p:cNvPr>
            <p:cNvSpPr/>
            <p:nvPr/>
          </p:nvSpPr>
          <p:spPr>
            <a:xfrm>
              <a:off x="2836462" y="3787065"/>
              <a:ext cx="1408957" cy="3231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Lease Table</a:t>
              </a:r>
            </a:p>
          </p:txBody>
        </p:sp>
        <p:sp>
          <p:nvSpPr>
            <p:cNvPr id="28" name="Rectangle 27">
              <a:extLst>
                <a:ext uri="{FF2B5EF4-FFF2-40B4-BE49-F238E27FC236}">
                  <a16:creationId xmlns:a16="http://schemas.microsoft.com/office/drawing/2014/main" id="{6A55D8DF-DC66-42E9-9BC3-AE8810C95CB3}"/>
                </a:ext>
              </a:extLst>
            </p:cNvPr>
            <p:cNvSpPr/>
            <p:nvPr/>
          </p:nvSpPr>
          <p:spPr>
            <a:xfrm>
              <a:off x="2836176" y="4101048"/>
              <a:ext cx="1408957" cy="3231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Lease Stat</a:t>
              </a:r>
            </a:p>
          </p:txBody>
        </p:sp>
      </p:grpSp>
      <p:cxnSp>
        <p:nvCxnSpPr>
          <p:cNvPr id="31" name="Straight Arrow Connector 30">
            <a:extLst>
              <a:ext uri="{FF2B5EF4-FFF2-40B4-BE49-F238E27FC236}">
                <a16:creationId xmlns:a16="http://schemas.microsoft.com/office/drawing/2014/main" id="{3D55CDFE-6140-4072-AA98-050C4E69F2B8}"/>
              </a:ext>
            </a:extLst>
          </p:cNvPr>
          <p:cNvCxnSpPr/>
          <p:nvPr/>
        </p:nvCxnSpPr>
        <p:spPr>
          <a:xfrm>
            <a:off x="5194242" y="4079245"/>
            <a:ext cx="0" cy="1043823"/>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4A28364-D5CE-47AC-AE77-0C74FECA5972}"/>
              </a:ext>
            </a:extLst>
          </p:cNvPr>
          <p:cNvSpPr/>
          <p:nvPr/>
        </p:nvSpPr>
        <p:spPr>
          <a:xfrm>
            <a:off x="4909127" y="5123068"/>
            <a:ext cx="18288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Lease Proxy</a:t>
            </a:r>
          </a:p>
        </p:txBody>
      </p:sp>
      <p:cxnSp>
        <p:nvCxnSpPr>
          <p:cNvPr id="38" name="Connector: Elbow 37">
            <a:extLst>
              <a:ext uri="{FF2B5EF4-FFF2-40B4-BE49-F238E27FC236}">
                <a16:creationId xmlns:a16="http://schemas.microsoft.com/office/drawing/2014/main" id="{DD107E58-BB71-45A7-B6CD-071C6EB17EEE}"/>
              </a:ext>
            </a:extLst>
          </p:cNvPr>
          <p:cNvCxnSpPr>
            <a:cxnSpLocks/>
          </p:cNvCxnSpPr>
          <p:nvPr/>
        </p:nvCxnSpPr>
        <p:spPr>
          <a:xfrm rot="5400000" flipH="1">
            <a:off x="4441125" y="4381896"/>
            <a:ext cx="21604" cy="2743200"/>
          </a:xfrm>
          <a:prstGeom prst="bentConnector3">
            <a:avLst>
              <a:gd name="adj1" fmla="val -1805059"/>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42E2026E-1050-4A8E-8D77-DB00F0269CB6}"/>
              </a:ext>
            </a:extLst>
          </p:cNvPr>
          <p:cNvSpPr/>
          <p:nvPr/>
        </p:nvSpPr>
        <p:spPr>
          <a:xfrm>
            <a:off x="7447825" y="1965674"/>
            <a:ext cx="1502978" cy="583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Resource descriptors</a:t>
            </a:r>
          </a:p>
        </p:txBody>
      </p:sp>
      <p:sp>
        <p:nvSpPr>
          <p:cNvPr id="56" name="Rectangle 55">
            <a:extLst>
              <a:ext uri="{FF2B5EF4-FFF2-40B4-BE49-F238E27FC236}">
                <a16:creationId xmlns:a16="http://schemas.microsoft.com/office/drawing/2014/main" id="{8D5D27D7-4BAD-420B-8F46-8A578878E895}"/>
              </a:ext>
            </a:extLst>
          </p:cNvPr>
          <p:cNvSpPr/>
          <p:nvPr/>
        </p:nvSpPr>
        <p:spPr>
          <a:xfrm>
            <a:off x="5297154" y="4124103"/>
            <a:ext cx="1257011" cy="954107"/>
          </a:xfrm>
          <a:prstGeom prst="rect">
            <a:avLst/>
          </a:prstGeom>
        </p:spPr>
        <p:txBody>
          <a:bodyPr wrap="none">
            <a:spAutoFit/>
          </a:bodyPr>
          <a:lstStyle/>
          <a:p>
            <a:pPr algn="ctr"/>
            <a:r>
              <a:rPr lang="en-US" sz="2800" b="1"/>
              <a:t>Power</a:t>
            </a:r>
          </a:p>
          <a:p>
            <a:pPr algn="ctr"/>
            <a:r>
              <a:rPr lang="en-US" sz="2800" b="1"/>
              <a:t>Service</a:t>
            </a:r>
          </a:p>
        </p:txBody>
      </p:sp>
      <p:sp>
        <p:nvSpPr>
          <p:cNvPr id="30" name="Rectangle 29">
            <a:extLst>
              <a:ext uri="{FF2B5EF4-FFF2-40B4-BE49-F238E27FC236}">
                <a16:creationId xmlns:a16="http://schemas.microsoft.com/office/drawing/2014/main" id="{5A7E8242-FBC0-4699-91CE-6EB03A3112A0}"/>
              </a:ext>
            </a:extLst>
          </p:cNvPr>
          <p:cNvSpPr/>
          <p:nvPr/>
        </p:nvSpPr>
        <p:spPr>
          <a:xfrm>
            <a:off x="7802915" y="3446668"/>
            <a:ext cx="2286000" cy="2286000"/>
          </a:xfrm>
          <a:prstGeom prst="rect">
            <a:avLst/>
          </a:prstGeom>
          <a:solidFill>
            <a:srgbClr val="E9FDB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endParaRPr>
          </a:p>
        </p:txBody>
      </p:sp>
      <p:sp>
        <p:nvSpPr>
          <p:cNvPr id="33" name="Rectangle 32">
            <a:extLst>
              <a:ext uri="{FF2B5EF4-FFF2-40B4-BE49-F238E27FC236}">
                <a16:creationId xmlns:a16="http://schemas.microsoft.com/office/drawing/2014/main" id="{30BD5F7B-DA96-47C1-B85F-AABD59AFC9DA}"/>
              </a:ext>
            </a:extLst>
          </p:cNvPr>
          <p:cNvSpPr/>
          <p:nvPr/>
        </p:nvSpPr>
        <p:spPr>
          <a:xfrm>
            <a:off x="8072562" y="3619896"/>
            <a:ext cx="18288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Kernel objects</a:t>
            </a:r>
          </a:p>
        </p:txBody>
      </p:sp>
      <p:cxnSp>
        <p:nvCxnSpPr>
          <p:cNvPr id="34" name="Straight Arrow Connector 33">
            <a:extLst>
              <a:ext uri="{FF2B5EF4-FFF2-40B4-BE49-F238E27FC236}">
                <a16:creationId xmlns:a16="http://schemas.microsoft.com/office/drawing/2014/main" id="{D2CB8BBF-1F82-467E-83FB-7F3F219FEF89}"/>
              </a:ext>
            </a:extLst>
          </p:cNvPr>
          <p:cNvCxnSpPr/>
          <p:nvPr/>
        </p:nvCxnSpPr>
        <p:spPr>
          <a:xfrm>
            <a:off x="8316631" y="4082917"/>
            <a:ext cx="0" cy="1043823"/>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9FD4EC8-E01F-41A5-97AC-B417B41FC587}"/>
              </a:ext>
            </a:extLst>
          </p:cNvPr>
          <p:cNvSpPr/>
          <p:nvPr/>
        </p:nvSpPr>
        <p:spPr>
          <a:xfrm>
            <a:off x="8031516" y="5126740"/>
            <a:ext cx="18288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Lease Proxy</a:t>
            </a:r>
          </a:p>
        </p:txBody>
      </p:sp>
      <p:sp>
        <p:nvSpPr>
          <p:cNvPr id="36" name="Rectangle 35">
            <a:extLst>
              <a:ext uri="{FF2B5EF4-FFF2-40B4-BE49-F238E27FC236}">
                <a16:creationId xmlns:a16="http://schemas.microsoft.com/office/drawing/2014/main" id="{C6C15B9A-0667-4FC2-9E4C-379534515B17}"/>
              </a:ext>
            </a:extLst>
          </p:cNvPr>
          <p:cNvSpPr/>
          <p:nvPr/>
        </p:nvSpPr>
        <p:spPr>
          <a:xfrm>
            <a:off x="8316631" y="4083786"/>
            <a:ext cx="1679242" cy="954107"/>
          </a:xfrm>
          <a:prstGeom prst="rect">
            <a:avLst/>
          </a:prstGeom>
        </p:spPr>
        <p:txBody>
          <a:bodyPr wrap="square">
            <a:spAutoFit/>
          </a:bodyPr>
          <a:lstStyle/>
          <a:p>
            <a:pPr algn="ctr"/>
            <a:r>
              <a:rPr lang="en-US" sz="2800" b="1"/>
              <a:t>Location Service</a:t>
            </a:r>
          </a:p>
        </p:txBody>
      </p:sp>
      <p:cxnSp>
        <p:nvCxnSpPr>
          <p:cNvPr id="37" name="Connector: Elbow 36">
            <a:extLst>
              <a:ext uri="{FF2B5EF4-FFF2-40B4-BE49-F238E27FC236}">
                <a16:creationId xmlns:a16="http://schemas.microsoft.com/office/drawing/2014/main" id="{0429AFC4-1CC5-49A3-81B5-9DF3A8BAB892}"/>
              </a:ext>
            </a:extLst>
          </p:cNvPr>
          <p:cNvCxnSpPr>
            <a:cxnSpLocks/>
          </p:cNvCxnSpPr>
          <p:nvPr/>
        </p:nvCxnSpPr>
        <p:spPr>
          <a:xfrm rot="16200000" flipH="1">
            <a:off x="8495035" y="2711481"/>
            <a:ext cx="713232" cy="731520"/>
          </a:xfrm>
          <a:prstGeom prst="bentConnector3">
            <a:avLst>
              <a:gd name="adj1" fmla="val 50592"/>
            </a:avLst>
          </a:prstGeom>
          <a:ln w="381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8C9A2C37-3419-424A-9EB1-67107EEC32BC}"/>
              </a:ext>
            </a:extLst>
          </p:cNvPr>
          <p:cNvCxnSpPr>
            <a:cxnSpLocks/>
          </p:cNvCxnSpPr>
          <p:nvPr/>
        </p:nvCxnSpPr>
        <p:spPr>
          <a:xfrm rot="5400000" flipH="1">
            <a:off x="5527938" y="2551025"/>
            <a:ext cx="21604" cy="6400800"/>
          </a:xfrm>
          <a:prstGeom prst="bentConnector3">
            <a:avLst>
              <a:gd name="adj1" fmla="val -2971167"/>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pic>
        <p:nvPicPr>
          <p:cNvPr id="53" name="Graphic 52" descr="Document">
            <a:extLst>
              <a:ext uri="{FF2B5EF4-FFF2-40B4-BE49-F238E27FC236}">
                <a16:creationId xmlns:a16="http://schemas.microsoft.com/office/drawing/2014/main" id="{BAB8B364-C4F9-4FD0-8891-2352783C6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375" y="5783887"/>
            <a:ext cx="947149" cy="947149"/>
          </a:xfrm>
          <a:prstGeom prst="rect">
            <a:avLst/>
          </a:prstGeom>
        </p:spPr>
      </p:pic>
      <p:pic>
        <p:nvPicPr>
          <p:cNvPr id="40" name="Picture 39">
            <a:extLst>
              <a:ext uri="{FF2B5EF4-FFF2-40B4-BE49-F238E27FC236}">
                <a16:creationId xmlns:a16="http://schemas.microsoft.com/office/drawing/2014/main" id="{ACFF07E2-3A4D-437A-B016-06BA1997342D}"/>
              </a:ext>
            </a:extLst>
          </p:cNvPr>
          <p:cNvPicPr>
            <a:picLocks noChangeAspect="1"/>
          </p:cNvPicPr>
          <p:nvPr/>
        </p:nvPicPr>
        <p:blipFill>
          <a:blip r:embed="rId5"/>
          <a:stretch>
            <a:fillRect/>
          </a:stretch>
        </p:blipFill>
        <p:spPr>
          <a:xfrm>
            <a:off x="9975498" y="5667150"/>
            <a:ext cx="1180624" cy="1180624"/>
          </a:xfrm>
          <a:prstGeom prst="rect">
            <a:avLst/>
          </a:prstGeom>
        </p:spPr>
      </p:pic>
      <p:sp>
        <p:nvSpPr>
          <p:cNvPr id="42" name="Rectangle 41">
            <a:extLst>
              <a:ext uri="{FF2B5EF4-FFF2-40B4-BE49-F238E27FC236}">
                <a16:creationId xmlns:a16="http://schemas.microsoft.com/office/drawing/2014/main" id="{6510A7CE-4891-4409-AD39-B2971DACE2FC}"/>
              </a:ext>
            </a:extLst>
          </p:cNvPr>
          <p:cNvSpPr/>
          <p:nvPr/>
        </p:nvSpPr>
        <p:spPr>
          <a:xfrm>
            <a:off x="0" y="-3300"/>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rPr>
              <a:t>App-Oblivious Lease Management</a:t>
            </a:r>
            <a:endParaRPr lang="en-US" sz="4800">
              <a:solidFill>
                <a:schemeClr val="tx1">
                  <a:lumMod val="50000"/>
                </a:schemeClr>
              </a:solidFill>
            </a:endParaRPr>
          </a:p>
        </p:txBody>
      </p:sp>
      <p:sp>
        <p:nvSpPr>
          <p:cNvPr id="3" name="Oval 2">
            <a:extLst>
              <a:ext uri="{FF2B5EF4-FFF2-40B4-BE49-F238E27FC236}">
                <a16:creationId xmlns:a16="http://schemas.microsoft.com/office/drawing/2014/main" id="{F30BC0ED-E9F2-46B3-BBB1-B7FF32F5C273}"/>
              </a:ext>
            </a:extLst>
          </p:cNvPr>
          <p:cNvSpPr/>
          <p:nvPr/>
        </p:nvSpPr>
        <p:spPr>
          <a:xfrm>
            <a:off x="4200586" y="4908458"/>
            <a:ext cx="6260836" cy="875429"/>
          </a:xfrm>
          <a:prstGeom prst="ellipse">
            <a:avLst/>
          </a:prstGeom>
          <a:noFill/>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C3D1D-BEB6-403D-A5ED-3CA40B2413DB}"/>
              </a:ext>
            </a:extLst>
          </p:cNvPr>
          <p:cNvSpPr txBox="1"/>
          <p:nvPr/>
        </p:nvSpPr>
        <p:spPr>
          <a:xfrm>
            <a:off x="10179774" y="4004664"/>
            <a:ext cx="2285999" cy="1077218"/>
          </a:xfrm>
          <a:prstGeom prst="rect">
            <a:avLst/>
          </a:prstGeom>
          <a:noFill/>
        </p:spPr>
        <p:txBody>
          <a:bodyPr wrap="square" rtlCol="0">
            <a:spAutoFit/>
          </a:bodyPr>
          <a:lstStyle/>
          <a:p>
            <a:r>
              <a:rPr lang="en-US" sz="3200"/>
              <a:t>Hide from the app</a:t>
            </a:r>
          </a:p>
        </p:txBody>
      </p:sp>
      <p:sp>
        <p:nvSpPr>
          <p:cNvPr id="2" name="Rectangle 1">
            <a:extLst>
              <a:ext uri="{FF2B5EF4-FFF2-40B4-BE49-F238E27FC236}">
                <a16:creationId xmlns:a16="http://schemas.microsoft.com/office/drawing/2014/main" id="{E50CCDD2-ACB7-4B51-A93D-A38ACED4C9B0}"/>
              </a:ext>
            </a:extLst>
          </p:cNvPr>
          <p:cNvSpPr/>
          <p:nvPr/>
        </p:nvSpPr>
        <p:spPr>
          <a:xfrm>
            <a:off x="601828" y="1654159"/>
            <a:ext cx="184731" cy="584775"/>
          </a:xfrm>
          <a:prstGeom prst="rect">
            <a:avLst/>
          </a:prstGeom>
        </p:spPr>
        <p:txBody>
          <a:bodyPr wrap="none">
            <a:spAutoFit/>
          </a:bodyPr>
          <a:lstStyle/>
          <a:p>
            <a:endParaRPr lang="en-US" sz="3200"/>
          </a:p>
        </p:txBody>
      </p:sp>
      <p:sp>
        <p:nvSpPr>
          <p:cNvPr id="8" name="Rectangle 7">
            <a:extLst>
              <a:ext uri="{FF2B5EF4-FFF2-40B4-BE49-F238E27FC236}">
                <a16:creationId xmlns:a16="http://schemas.microsoft.com/office/drawing/2014/main" id="{18062F76-DD48-4EB3-B8D4-43986678029D}"/>
              </a:ext>
            </a:extLst>
          </p:cNvPr>
          <p:cNvSpPr/>
          <p:nvPr/>
        </p:nvSpPr>
        <p:spPr>
          <a:xfrm>
            <a:off x="77667" y="1232830"/>
            <a:ext cx="5219487" cy="1877437"/>
          </a:xfrm>
          <a:prstGeom prst="rect">
            <a:avLst/>
          </a:prstGeom>
        </p:spPr>
        <p:txBody>
          <a:bodyPr wrap="square">
            <a:spAutoFit/>
          </a:bodyPr>
          <a:lstStyle/>
          <a:p>
            <a:r>
              <a:rPr lang="en-US" sz="4400" b="1"/>
              <a:t>Requirements:</a:t>
            </a:r>
          </a:p>
          <a:p>
            <a:pPr marL="633413" indent="-231775">
              <a:buFont typeface="Arial" panose="020B0604020202020204" pitchFamily="34" charset="0"/>
              <a:buChar char="•"/>
            </a:pPr>
            <a:r>
              <a:rPr lang="en-US" sz="3600"/>
              <a:t>Low Latency Overhead</a:t>
            </a:r>
          </a:p>
          <a:p>
            <a:pPr marL="633413" indent="-231775">
              <a:buFont typeface="Arial" panose="020B0604020202020204" pitchFamily="34" charset="0"/>
              <a:buChar char="•"/>
            </a:pPr>
            <a:r>
              <a:rPr lang="en-US" sz="3600"/>
              <a:t>No App Code Changes</a:t>
            </a:r>
          </a:p>
        </p:txBody>
      </p:sp>
      <p:sp>
        <p:nvSpPr>
          <p:cNvPr id="11" name="Slide Number Placeholder 10">
            <a:extLst>
              <a:ext uri="{FF2B5EF4-FFF2-40B4-BE49-F238E27FC236}">
                <a16:creationId xmlns:a16="http://schemas.microsoft.com/office/drawing/2014/main" id="{4B0714A4-24B0-4023-8F28-7712A7A0E8CE}"/>
              </a:ext>
            </a:extLst>
          </p:cNvPr>
          <p:cNvSpPr>
            <a:spLocks noGrp="1"/>
          </p:cNvSpPr>
          <p:nvPr>
            <p:ph type="sldNum" sz="quarter" idx="4"/>
          </p:nvPr>
        </p:nvSpPr>
        <p:spPr>
          <a:xfrm>
            <a:off x="9448800" y="6469722"/>
            <a:ext cx="2743200" cy="365125"/>
          </a:xfrm>
        </p:spPr>
        <p:txBody>
          <a:bodyPr/>
          <a:lstStyle/>
          <a:p>
            <a:fld id="{2BC6E398-9417-E741-BFFC-7477F592D70A}" type="slidenum">
              <a:rPr lang="en-US" smtClean="0"/>
              <a:t>29</a:t>
            </a:fld>
            <a:endParaRPr lang="en-US"/>
          </a:p>
        </p:txBody>
      </p:sp>
    </p:spTree>
    <p:extLst>
      <p:ext uri="{BB962C8B-B14F-4D97-AF65-F5344CB8AC3E}">
        <p14:creationId xmlns:p14="http://schemas.microsoft.com/office/powerpoint/2010/main" val="34800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ssolve">
                                      <p:cBhvr>
                                        <p:cTn id="10" dur="500"/>
                                        <p:tgtEl>
                                          <p:spTgt spid="8">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dissolv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dissolve">
                                      <p:cBhvr>
                                        <p:cTn id="30" dur="500"/>
                                        <p:tgtEl>
                                          <p:spTgt spid="5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par>
                                <p:cTn id="37" presetID="9"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dissolve">
                                      <p:cBhvr>
                                        <p:cTn id="42" dur="500"/>
                                        <p:tgtEl>
                                          <p:spTgt spid="3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dissolve">
                                      <p:cBhvr>
                                        <p:cTn id="45" dur="500"/>
                                        <p:tgtEl>
                                          <p:spTgt spid="4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dissolve">
                                      <p:cBhvr>
                                        <p:cTn id="51" dur="500"/>
                                        <p:tgtEl>
                                          <p:spTgt spid="3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dissolve">
                                      <p:cBhvr>
                                        <p:cTn id="54" dur="500"/>
                                        <p:tgtEl>
                                          <p:spTgt spid="36"/>
                                        </p:tgtEl>
                                      </p:cBhvr>
                                    </p:animEffect>
                                  </p:childTnLst>
                                </p:cTn>
                              </p:par>
                              <p:par>
                                <p:cTn id="55" presetID="9"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dissolve">
                                      <p:cBhvr>
                                        <p:cTn id="57" dur="500"/>
                                        <p:tgtEl>
                                          <p:spTgt spid="37"/>
                                        </p:tgtEl>
                                      </p:cBhvr>
                                    </p:animEffect>
                                  </p:childTnLst>
                                </p:cTn>
                              </p:par>
                              <p:par>
                                <p:cTn id="58" presetID="9"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dissolve">
                                      <p:cBhvr>
                                        <p:cTn id="60" dur="500"/>
                                        <p:tgtEl>
                                          <p:spTgt spid="4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dissolve">
                                      <p:cBhvr>
                                        <p:cTn id="63" dur="500"/>
                                        <p:tgtEl>
                                          <p:spTgt spid="3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par>
                                <p:cTn id="67" presetID="9"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dissolve">
                                      <p:cBhvr>
                                        <p:cTn id="69" dur="500"/>
                                        <p:tgtEl>
                                          <p:spTgt spid="31"/>
                                        </p:tgtEl>
                                      </p:cBhvr>
                                    </p:animEffect>
                                  </p:childTnLst>
                                </p:cTn>
                              </p:par>
                              <p:par>
                                <p:cTn id="70" presetID="9"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dissolve">
                                      <p:cBhvr>
                                        <p:cTn id="72" dur="500"/>
                                        <p:tgtEl>
                                          <p:spTgt spid="3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dissolve">
                                      <p:cBhvr>
                                        <p:cTn id="75" dur="500"/>
                                        <p:tgtEl>
                                          <p:spTgt spid="4"/>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dissolve">
                                      <p:cBhvr>
                                        <p:cTn id="78" dur="5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dissolve">
                                      <p:cBhvr>
                                        <p:cTn id="83" dur="500"/>
                                        <p:tgtEl>
                                          <p:spTgt spid="40"/>
                                        </p:tgtEl>
                                      </p:cBhvr>
                                    </p:animEffect>
                                  </p:childTnLst>
                                </p:cTn>
                              </p:par>
                              <p:par>
                                <p:cTn id="84" presetID="9" presetClass="entr" presetSubtype="0" fill="hold"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dissolve">
                                      <p:cBhvr>
                                        <p:cTn id="86" dur="500"/>
                                        <p:tgtEl>
                                          <p:spTgt spid="53"/>
                                        </p:tgtEl>
                                      </p:cBhvr>
                                    </p:animEffect>
                                  </p:childTnLst>
                                </p:cTn>
                              </p:par>
                            </p:childTnLst>
                          </p:cTn>
                        </p:par>
                        <p:par>
                          <p:cTn id="87" fill="hold">
                            <p:stCondLst>
                              <p:cond delay="500"/>
                            </p:stCondLst>
                            <p:childTnLst>
                              <p:par>
                                <p:cTn id="88" presetID="42" presetClass="path" presetSubtype="0" accel="50000" decel="50000" fill="hold" nodeType="afterEffect">
                                  <p:stCondLst>
                                    <p:cond delay="0"/>
                                  </p:stCondLst>
                                  <p:childTnLst>
                                    <p:animMotion origin="layout" path="M 8.33333E-7 1.48148E-6 L 0.67253 0.00324 " pathEditMode="relative" rAng="0" ptsTypes="AA">
                                      <p:cBhvr>
                                        <p:cTn id="89" dur="2000" fill="hold"/>
                                        <p:tgtEl>
                                          <p:spTgt spid="53"/>
                                        </p:tgtEl>
                                        <p:attrNameLst>
                                          <p:attrName>ppt_x</p:attrName>
                                          <p:attrName>ppt_y</p:attrName>
                                        </p:attrNameLst>
                                      </p:cBhvr>
                                      <p:rCtr x="33620" y="162"/>
                                    </p:animMotion>
                                  </p:childTnLst>
                                </p:cTn>
                              </p:par>
                            </p:childTnLst>
                          </p:cTn>
                        </p:par>
                        <p:par>
                          <p:cTn id="90" fill="hold">
                            <p:stCondLst>
                              <p:cond delay="2500"/>
                            </p:stCondLst>
                            <p:childTnLst>
                              <p:par>
                                <p:cTn id="91" presetID="51" presetClass="path" presetSubtype="0" accel="50000" decel="50000" fill="hold" nodeType="afterEffect">
                                  <p:stCondLst>
                                    <p:cond delay="0"/>
                                  </p:stCondLst>
                                  <p:childTnLst>
                                    <p:animMotion origin="layout" path="M -2.70833E-6 -4.07407E-6 L 0.03099 -0.15555 C 0.03776 -0.18888 0.04154 -0.23796 0.04154 -0.28865 C 0.04154 -0.34791 0.03776 -0.39421 0.03099 -0.42708 C 0.02058 -0.47916 -0.03672 -0.55069 -0.0608 -0.58518 " pathEditMode="relative" rAng="10800000" ptsTypes="AAAAA">
                                      <p:cBhvr>
                                        <p:cTn id="92" dur="2000" fill="hold"/>
                                        <p:tgtEl>
                                          <p:spTgt spid="40"/>
                                        </p:tgtEl>
                                        <p:attrNameLst>
                                          <p:attrName>ppt_x</p:attrName>
                                          <p:attrName>ppt_y</p:attrName>
                                        </p:attrNameLst>
                                      </p:cBhvr>
                                      <p:rCtr x="-964" y="-29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4" grpId="0" animBg="1"/>
      <p:bldP spid="26" grpId="0" animBg="1"/>
      <p:bldP spid="32" grpId="0" animBg="1"/>
      <p:bldP spid="46" grpId="0" animBg="1"/>
      <p:bldP spid="56" grpId="0"/>
      <p:bldP spid="30" grpId="0" animBg="1"/>
      <p:bldP spid="33" grpId="0" animBg="1"/>
      <p:bldP spid="35" grpId="0" animBg="1"/>
      <p:bldP spid="36" grpId="0"/>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err="1">
                <a:solidFill>
                  <a:schemeClr val="bg1"/>
                </a:solidFill>
                <a:latin typeface="Quadon Regular"/>
              </a:rPr>
              <a:t>LeaseOS</a:t>
            </a:r>
            <a:r>
              <a:rPr lang="en-US" sz="5400">
                <a:solidFill>
                  <a:schemeClr val="bg1"/>
                </a:solidFill>
                <a:latin typeface="Quadon Regular"/>
              </a:rPr>
              <a:t> Implementation</a:t>
            </a:r>
            <a:endParaRPr lang="en-US" sz="54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193963" y="1456114"/>
            <a:ext cx="11998037" cy="2616101"/>
          </a:xfrm>
          <a:prstGeom prst="rect">
            <a:avLst/>
          </a:prstGeom>
          <a:noFill/>
        </p:spPr>
        <p:txBody>
          <a:bodyPr wrap="square" rtlCol="0">
            <a:spAutoFit/>
          </a:bodyPr>
          <a:lstStyle/>
          <a:p>
            <a:r>
              <a:rPr lang="en-US" sz="4000" b="1"/>
              <a:t>Build on Android 7.1.2</a:t>
            </a:r>
          </a:p>
          <a:p>
            <a:pPr marL="914400" lvl="1" indent="-457200">
              <a:buFont typeface="Courier New" panose="02070309020205020404" pitchFamily="49" charset="0"/>
              <a:buChar char="o"/>
            </a:pPr>
            <a:r>
              <a:rPr lang="en-US" sz="2800"/>
              <a:t>with 9,100 lines of code </a:t>
            </a:r>
          </a:p>
          <a:p>
            <a:pPr marL="914400" lvl="1" indent="-457200">
              <a:buFont typeface="Courier New" panose="02070309020205020404" pitchFamily="49" charset="0"/>
              <a:buChar char="o"/>
            </a:pPr>
            <a:r>
              <a:rPr lang="en-US" sz="2800"/>
              <a:t>Android framework </a:t>
            </a:r>
          </a:p>
          <a:p>
            <a:r>
              <a:rPr lang="en-US" sz="4000" b="1"/>
              <a:t>Implement on 7 types of resource</a:t>
            </a:r>
            <a:endParaRPr lang="en-US" sz="4000"/>
          </a:p>
          <a:p>
            <a:pPr marL="914400" lvl="1" indent="-457200">
              <a:buFont typeface="Courier New" panose="02070309020205020404" pitchFamily="49" charset="0"/>
              <a:buChar char="o"/>
            </a:pPr>
            <a:r>
              <a:rPr lang="en-US" sz="2800" err="1"/>
              <a:t>Wakelock</a:t>
            </a:r>
            <a:r>
              <a:rPr lang="en-US" sz="2800"/>
              <a:t>, GPS, Sensor, WI-FI and etc.</a:t>
            </a:r>
          </a:p>
        </p:txBody>
      </p:sp>
      <p:sp>
        <p:nvSpPr>
          <p:cNvPr id="7" name="Slide Number Placeholder 6">
            <a:extLst>
              <a:ext uri="{FF2B5EF4-FFF2-40B4-BE49-F238E27FC236}">
                <a16:creationId xmlns:a16="http://schemas.microsoft.com/office/drawing/2014/main" id="{756754B5-CA69-4BC2-9531-5102409551CE}"/>
              </a:ext>
            </a:extLst>
          </p:cNvPr>
          <p:cNvSpPr>
            <a:spLocks noGrp="1"/>
          </p:cNvSpPr>
          <p:nvPr>
            <p:ph type="sldNum" sz="quarter" idx="4"/>
          </p:nvPr>
        </p:nvSpPr>
        <p:spPr/>
        <p:txBody>
          <a:bodyPr/>
          <a:lstStyle/>
          <a:p>
            <a:fld id="{2BC6E398-9417-E741-BFFC-7477F592D70A}" type="slidenum">
              <a:rPr lang="en-US" smtClean="0"/>
              <a:t>30</a:t>
            </a:fld>
            <a:endParaRPr lang="en-US"/>
          </a:p>
        </p:txBody>
      </p:sp>
    </p:spTree>
    <p:extLst>
      <p:ext uri="{BB962C8B-B14F-4D97-AF65-F5344CB8AC3E}">
        <p14:creationId xmlns:p14="http://schemas.microsoft.com/office/powerpoint/2010/main" val="1421596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Outline</a:t>
            </a:r>
            <a:endParaRPr lang="en-US" sz="48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581890" y="1514763"/>
            <a:ext cx="8765309" cy="3170099"/>
          </a:xfrm>
          <a:prstGeom prst="rect">
            <a:avLst/>
          </a:prstGeom>
          <a:solidFill>
            <a:schemeClr val="bg1"/>
          </a:solidFill>
        </p:spPr>
        <p:txBody>
          <a:bodyPr wrap="square" rtlCol="0">
            <a:spAutoFit/>
          </a:bodyPr>
          <a:lstStyle/>
          <a:p>
            <a:pPr marL="571500" indent="-571500">
              <a:buClr>
                <a:schemeClr val="accent2">
                  <a:lumMod val="75000"/>
                </a:schemeClr>
              </a:buClr>
              <a:buFont typeface="Wingdings" panose="05000000000000000000" pitchFamily="2" charset="2"/>
              <a:buChar char="v"/>
            </a:pPr>
            <a:r>
              <a:rPr lang="en-US" sz="4000" b="1">
                <a:solidFill>
                  <a:schemeClr val="bg1">
                    <a:lumMod val="65000"/>
                  </a:schemeClr>
                </a:solidFill>
              </a:rPr>
              <a:t>Motivation </a:t>
            </a:r>
          </a:p>
          <a:p>
            <a:pPr marL="571500" indent="-571500">
              <a:buClr>
                <a:schemeClr val="accent2">
                  <a:lumMod val="75000"/>
                </a:schemeClr>
              </a:buClr>
              <a:buFont typeface="Wingdings" panose="05000000000000000000" pitchFamily="2" charset="2"/>
              <a:buChar char="v"/>
            </a:pPr>
            <a:r>
              <a:rPr lang="en-US" sz="4000" b="1">
                <a:solidFill>
                  <a:srgbClr val="A6A6A6"/>
                </a:solidFill>
              </a:rPr>
              <a:t>Lease Abstraction</a:t>
            </a:r>
          </a:p>
          <a:p>
            <a:pPr marL="571500" indent="-571500">
              <a:buClr>
                <a:schemeClr val="accent2">
                  <a:lumMod val="75000"/>
                </a:schemeClr>
              </a:buClr>
              <a:buFont typeface="Wingdings" panose="05000000000000000000" pitchFamily="2" charset="2"/>
              <a:buChar char="v"/>
            </a:pPr>
            <a:r>
              <a:rPr lang="en-US" sz="4000" b="1">
                <a:solidFill>
                  <a:srgbClr val="A6A6A6"/>
                </a:solidFill>
              </a:rPr>
              <a:t>Making Lease Decision</a:t>
            </a:r>
          </a:p>
          <a:p>
            <a:pPr marL="571500" indent="-571500">
              <a:buClr>
                <a:schemeClr val="accent2">
                  <a:lumMod val="75000"/>
                </a:schemeClr>
              </a:buClr>
              <a:buFont typeface="Wingdings" panose="05000000000000000000" pitchFamily="2" charset="2"/>
              <a:buChar char="v"/>
            </a:pPr>
            <a:r>
              <a:rPr lang="en-US" sz="4000" b="1">
                <a:solidFill>
                  <a:schemeClr val="bg1">
                    <a:lumMod val="65000"/>
                  </a:schemeClr>
                </a:solidFill>
              </a:rPr>
              <a:t>Design of </a:t>
            </a:r>
            <a:r>
              <a:rPr lang="en-US" sz="4000" b="1" err="1">
                <a:solidFill>
                  <a:schemeClr val="bg1">
                    <a:lumMod val="65000"/>
                  </a:schemeClr>
                </a:solidFill>
              </a:rPr>
              <a:t>LeaseOS</a:t>
            </a:r>
            <a:r>
              <a:rPr lang="en-US" sz="4000" b="1">
                <a:solidFill>
                  <a:schemeClr val="bg1">
                    <a:lumMod val="65000"/>
                  </a:schemeClr>
                </a:solidFill>
              </a:rPr>
              <a:t> </a:t>
            </a:r>
          </a:p>
          <a:p>
            <a:pPr marL="571500" indent="-571500">
              <a:buClr>
                <a:schemeClr val="accent2">
                  <a:lumMod val="75000"/>
                </a:schemeClr>
              </a:buClr>
              <a:buFont typeface="Wingdings" panose="05000000000000000000" pitchFamily="2" charset="2"/>
              <a:buChar char="v"/>
            </a:pPr>
            <a:r>
              <a:rPr lang="en-US" sz="4000" b="1"/>
              <a:t>Evaluation </a:t>
            </a:r>
          </a:p>
        </p:txBody>
      </p:sp>
      <p:sp>
        <p:nvSpPr>
          <p:cNvPr id="7" name="Arrow: Left 6">
            <a:extLst>
              <a:ext uri="{FF2B5EF4-FFF2-40B4-BE49-F238E27FC236}">
                <a16:creationId xmlns:a16="http://schemas.microsoft.com/office/drawing/2014/main" id="{5959B967-E1B4-4E68-9C73-5A052AFE3A07}"/>
              </a:ext>
            </a:extLst>
          </p:cNvPr>
          <p:cNvSpPr/>
          <p:nvPr/>
        </p:nvSpPr>
        <p:spPr>
          <a:xfrm>
            <a:off x="4323412" y="4043377"/>
            <a:ext cx="1282263" cy="72394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5A5AD3CA-2929-4FDD-BAD0-9158DD6C2CFE}"/>
              </a:ext>
            </a:extLst>
          </p:cNvPr>
          <p:cNvSpPr>
            <a:spLocks noGrp="1"/>
          </p:cNvSpPr>
          <p:nvPr>
            <p:ph type="sldNum" sz="quarter" idx="4"/>
          </p:nvPr>
        </p:nvSpPr>
        <p:spPr/>
        <p:txBody>
          <a:bodyPr/>
          <a:lstStyle/>
          <a:p>
            <a:fld id="{2BC6E398-9417-E741-BFFC-7477F592D70A}" type="slidenum">
              <a:rPr lang="en-US" smtClean="0"/>
              <a:t>31</a:t>
            </a:fld>
            <a:endParaRPr lang="en-US"/>
          </a:p>
        </p:txBody>
      </p:sp>
    </p:spTree>
    <p:extLst>
      <p:ext uri="{BB962C8B-B14F-4D97-AF65-F5344CB8AC3E}">
        <p14:creationId xmlns:p14="http://schemas.microsoft.com/office/powerpoint/2010/main" val="2736601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Evaluation </a:t>
            </a:r>
            <a:endParaRPr lang="en-US" sz="48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295562" y="1427359"/>
            <a:ext cx="11455004" cy="3785652"/>
          </a:xfrm>
          <a:prstGeom prst="rect">
            <a:avLst/>
          </a:prstGeom>
          <a:noFill/>
        </p:spPr>
        <p:txBody>
          <a:bodyPr wrap="square" rtlCol="0">
            <a:spAutoFit/>
          </a:bodyPr>
          <a:lstStyle/>
          <a:p>
            <a:pPr marL="571500" indent="-571500">
              <a:buClr>
                <a:schemeClr val="accent2">
                  <a:lumMod val="75000"/>
                </a:schemeClr>
              </a:buClr>
              <a:buFont typeface="Wingdings" panose="05000000000000000000" pitchFamily="2" charset="2"/>
              <a:buChar char="v"/>
            </a:pPr>
            <a:r>
              <a:rPr lang="en-US" sz="4000" b="1"/>
              <a:t>How effective can </a:t>
            </a:r>
            <a:r>
              <a:rPr lang="en-US" sz="4000" b="1" err="1"/>
              <a:t>LeaseOS</a:t>
            </a:r>
            <a:r>
              <a:rPr lang="en-US" sz="4000" b="1"/>
              <a:t> mitigate energy misbehavior?</a:t>
            </a:r>
          </a:p>
          <a:p>
            <a:pPr marL="571500" indent="-571500">
              <a:buClr>
                <a:schemeClr val="accent2">
                  <a:lumMod val="75000"/>
                </a:schemeClr>
              </a:buClr>
              <a:buFont typeface="Wingdings" panose="05000000000000000000" pitchFamily="2" charset="2"/>
              <a:buChar char="v"/>
            </a:pPr>
            <a:endParaRPr lang="en-US" sz="4000" b="1"/>
          </a:p>
          <a:p>
            <a:pPr marL="571500" indent="-571500">
              <a:buClr>
                <a:schemeClr val="accent2">
                  <a:lumMod val="75000"/>
                </a:schemeClr>
              </a:buClr>
              <a:buFont typeface="Wingdings" panose="05000000000000000000" pitchFamily="2" charset="2"/>
              <a:buChar char="v"/>
            </a:pPr>
            <a:r>
              <a:rPr lang="en-US" sz="4000" b="1"/>
              <a:t>What is the overhead of </a:t>
            </a:r>
            <a:r>
              <a:rPr lang="en-US" sz="4000" b="1" err="1"/>
              <a:t>LeaseOS</a:t>
            </a:r>
            <a:r>
              <a:rPr lang="en-US" sz="4000" b="1"/>
              <a:t>?</a:t>
            </a:r>
          </a:p>
          <a:p>
            <a:pPr>
              <a:buClr>
                <a:schemeClr val="accent2">
                  <a:lumMod val="75000"/>
                </a:schemeClr>
              </a:buClr>
            </a:pPr>
            <a:endParaRPr lang="en-US" sz="4000" b="1"/>
          </a:p>
          <a:p>
            <a:pPr marL="571500" indent="-571500">
              <a:buClr>
                <a:schemeClr val="accent2">
                  <a:lumMod val="75000"/>
                </a:schemeClr>
              </a:buClr>
              <a:buFont typeface="Wingdings" panose="05000000000000000000" pitchFamily="2" charset="2"/>
              <a:buChar char="v"/>
            </a:pPr>
            <a:r>
              <a:rPr lang="en-US" sz="4000" b="1"/>
              <a:t>What is the impact to app usability?  </a:t>
            </a:r>
          </a:p>
        </p:txBody>
      </p:sp>
      <p:sp>
        <p:nvSpPr>
          <p:cNvPr id="7" name="Slide Number Placeholder 6">
            <a:extLst>
              <a:ext uri="{FF2B5EF4-FFF2-40B4-BE49-F238E27FC236}">
                <a16:creationId xmlns:a16="http://schemas.microsoft.com/office/drawing/2014/main" id="{CB773D0B-0BC4-49BF-93E6-A957DFBD7906}"/>
              </a:ext>
            </a:extLst>
          </p:cNvPr>
          <p:cNvSpPr>
            <a:spLocks noGrp="1"/>
          </p:cNvSpPr>
          <p:nvPr>
            <p:ph type="sldNum" sz="quarter" idx="4"/>
          </p:nvPr>
        </p:nvSpPr>
        <p:spPr/>
        <p:txBody>
          <a:bodyPr/>
          <a:lstStyle/>
          <a:p>
            <a:fld id="{2BC6E398-9417-E741-BFFC-7477F592D70A}" type="slidenum">
              <a:rPr lang="en-US" smtClean="0"/>
              <a:t>32</a:t>
            </a:fld>
            <a:endParaRPr lang="en-US"/>
          </a:p>
        </p:txBody>
      </p:sp>
    </p:spTree>
    <p:extLst>
      <p:ext uri="{BB962C8B-B14F-4D97-AF65-F5344CB8AC3E}">
        <p14:creationId xmlns:p14="http://schemas.microsoft.com/office/powerpoint/2010/main" val="3230630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Experiment Setup</a:t>
            </a:r>
            <a:endParaRPr lang="en-US" sz="48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406399" y="1558645"/>
            <a:ext cx="10830561" cy="4216539"/>
          </a:xfrm>
          <a:prstGeom prst="rect">
            <a:avLst/>
          </a:prstGeom>
          <a:noFill/>
        </p:spPr>
        <p:txBody>
          <a:bodyPr wrap="square" rtlCol="0">
            <a:spAutoFit/>
          </a:bodyPr>
          <a:lstStyle/>
          <a:p>
            <a:r>
              <a:rPr lang="en-US" sz="3600" b="1"/>
              <a:t>Devices</a:t>
            </a:r>
            <a:r>
              <a:rPr lang="en-US" sz="3200"/>
              <a:t> </a:t>
            </a:r>
          </a:p>
          <a:p>
            <a:pPr marL="914400" lvl="1" indent="-457200">
              <a:buFont typeface="Courier New" panose="02070309020205020404" pitchFamily="49" charset="0"/>
              <a:buChar char="o"/>
            </a:pPr>
            <a:r>
              <a:rPr lang="en-US" sz="3200"/>
              <a:t>Google Pixel XL, Nexus 5X</a:t>
            </a:r>
          </a:p>
          <a:p>
            <a:pPr lvl="1"/>
            <a:endParaRPr lang="en-US" sz="3200"/>
          </a:p>
          <a:p>
            <a:r>
              <a:rPr lang="en-US" sz="3600" b="1"/>
              <a:t>Data collector </a:t>
            </a:r>
          </a:p>
          <a:p>
            <a:pPr marL="914400" lvl="1" indent="-457200">
              <a:buFont typeface="Courier New" panose="02070309020205020404" pitchFamily="49" charset="0"/>
              <a:buChar char="o"/>
            </a:pPr>
            <a:r>
              <a:rPr lang="en-US" sz="3200"/>
              <a:t>Android build-in tool, </a:t>
            </a:r>
            <a:r>
              <a:rPr lang="en-US" sz="3200" err="1"/>
              <a:t>Trepn</a:t>
            </a:r>
            <a:r>
              <a:rPr lang="en-US" sz="3200"/>
              <a:t>, Monsoon Power Monitor </a:t>
            </a:r>
          </a:p>
          <a:p>
            <a:pPr lvl="1"/>
            <a:endParaRPr lang="en-US" sz="3200"/>
          </a:p>
          <a:p>
            <a:r>
              <a:rPr lang="en-US" sz="3600" b="1"/>
              <a:t>Dataset</a:t>
            </a:r>
          </a:p>
          <a:p>
            <a:pPr marL="914400" lvl="1" indent="-457200">
              <a:buFont typeface="Courier New" panose="02070309020205020404" pitchFamily="49" charset="0"/>
              <a:buChar char="o"/>
            </a:pPr>
            <a:r>
              <a:rPr lang="en-US" sz="3200"/>
              <a:t>Reproduce 20 real-world energy misbehavior cases </a:t>
            </a:r>
          </a:p>
        </p:txBody>
      </p:sp>
      <p:sp>
        <p:nvSpPr>
          <p:cNvPr id="7" name="Slide Number Placeholder 6">
            <a:extLst>
              <a:ext uri="{FF2B5EF4-FFF2-40B4-BE49-F238E27FC236}">
                <a16:creationId xmlns:a16="http://schemas.microsoft.com/office/drawing/2014/main" id="{9000804E-2679-4E38-AEB1-EFA7B4FE154A}"/>
              </a:ext>
            </a:extLst>
          </p:cNvPr>
          <p:cNvSpPr>
            <a:spLocks noGrp="1"/>
          </p:cNvSpPr>
          <p:nvPr>
            <p:ph type="sldNum" sz="quarter" idx="4"/>
          </p:nvPr>
        </p:nvSpPr>
        <p:spPr/>
        <p:txBody>
          <a:bodyPr/>
          <a:lstStyle/>
          <a:p>
            <a:fld id="{2BC6E398-9417-E741-BFFC-7477F592D70A}" type="slidenum">
              <a:rPr lang="en-US" smtClean="0"/>
              <a:t>33</a:t>
            </a:fld>
            <a:endParaRPr lang="en-US"/>
          </a:p>
        </p:txBody>
      </p:sp>
      <p:pic>
        <p:nvPicPr>
          <p:cNvPr id="3" name="Picture 2">
            <a:extLst>
              <a:ext uri="{FF2B5EF4-FFF2-40B4-BE49-F238E27FC236}">
                <a16:creationId xmlns:a16="http://schemas.microsoft.com/office/drawing/2014/main" id="{FF6F6F8B-B73F-4C5C-A73D-A6EE9A1D267B}"/>
              </a:ext>
            </a:extLst>
          </p:cNvPr>
          <p:cNvPicPr>
            <a:picLocks noChangeAspect="1"/>
          </p:cNvPicPr>
          <p:nvPr/>
        </p:nvPicPr>
        <p:blipFill>
          <a:blip r:embed="rId3"/>
          <a:stretch>
            <a:fillRect/>
          </a:stretch>
        </p:blipFill>
        <p:spPr>
          <a:xfrm>
            <a:off x="8237318" y="1532602"/>
            <a:ext cx="2700759" cy="2025569"/>
          </a:xfrm>
          <a:prstGeom prst="rect">
            <a:avLst/>
          </a:prstGeom>
        </p:spPr>
      </p:pic>
    </p:spTree>
    <p:extLst>
      <p:ext uri="{BB962C8B-B14F-4D97-AF65-F5344CB8AC3E}">
        <p14:creationId xmlns:p14="http://schemas.microsoft.com/office/powerpoint/2010/main" val="197646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Energy Waste Reduction</a:t>
            </a:r>
            <a:endParaRPr lang="en-US" sz="4800">
              <a:solidFill>
                <a:schemeClr val="tx1">
                  <a:lumMod val="50000"/>
                </a:schemeClr>
              </a:solidFill>
            </a:endParaRPr>
          </a:p>
        </p:txBody>
      </p:sp>
      <p:graphicFrame>
        <p:nvGraphicFramePr>
          <p:cNvPr id="10" name="Chart 9">
            <a:extLst>
              <a:ext uri="{FF2B5EF4-FFF2-40B4-BE49-F238E27FC236}">
                <a16:creationId xmlns:a16="http://schemas.microsoft.com/office/drawing/2014/main" id="{AD859ABA-63EE-4CB2-9D0B-6D272E3D3768}"/>
              </a:ext>
            </a:extLst>
          </p:cNvPr>
          <p:cNvGraphicFramePr/>
          <p:nvPr>
            <p:extLst>
              <p:ext uri="{D42A27DB-BD31-4B8C-83A1-F6EECF244321}">
                <p14:modId xmlns:p14="http://schemas.microsoft.com/office/powerpoint/2010/main" val="3979728689"/>
              </p:ext>
            </p:extLst>
          </p:nvPr>
        </p:nvGraphicFramePr>
        <p:xfrm>
          <a:off x="330519" y="1261345"/>
          <a:ext cx="8331201"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87AE77F0-2BCC-44AF-B7FB-61B4E0479E1C}"/>
              </a:ext>
            </a:extLst>
          </p:cNvPr>
          <p:cNvSpPr>
            <a:spLocks noGrp="1"/>
          </p:cNvSpPr>
          <p:nvPr>
            <p:ph type="sldNum" sz="quarter" idx="4"/>
          </p:nvPr>
        </p:nvSpPr>
        <p:spPr/>
        <p:txBody>
          <a:bodyPr/>
          <a:lstStyle/>
          <a:p>
            <a:fld id="{2BC6E398-9417-E741-BFFC-7477F592D70A}" type="slidenum">
              <a:rPr lang="en-US" smtClean="0"/>
              <a:t>34</a:t>
            </a:fld>
            <a:endParaRPr lang="en-US"/>
          </a:p>
        </p:txBody>
      </p:sp>
      <p:sp>
        <p:nvSpPr>
          <p:cNvPr id="9" name="TextBox 8">
            <a:extLst>
              <a:ext uri="{FF2B5EF4-FFF2-40B4-BE49-F238E27FC236}">
                <a16:creationId xmlns:a16="http://schemas.microsoft.com/office/drawing/2014/main" id="{45AC1051-1AA0-4708-895B-2AB867446F6C}"/>
              </a:ext>
            </a:extLst>
          </p:cNvPr>
          <p:cNvSpPr txBox="1"/>
          <p:nvPr/>
        </p:nvSpPr>
        <p:spPr>
          <a:xfrm>
            <a:off x="8765894" y="1926598"/>
            <a:ext cx="3132204" cy="1938992"/>
          </a:xfrm>
          <a:prstGeom prst="rect">
            <a:avLst/>
          </a:prstGeom>
          <a:noFill/>
        </p:spPr>
        <p:txBody>
          <a:bodyPr wrap="none" rtlCol="0">
            <a:spAutoFit/>
          </a:bodyPr>
          <a:lstStyle/>
          <a:p>
            <a:r>
              <a:rPr lang="en-US" sz="4000" err="1"/>
              <a:t>LeaseOS</a:t>
            </a:r>
            <a:r>
              <a:rPr lang="en-US" sz="4000"/>
              <a:t>: </a:t>
            </a:r>
            <a:r>
              <a:rPr lang="en-US" sz="4000">
                <a:solidFill>
                  <a:srgbClr val="C00000"/>
                </a:solidFill>
              </a:rPr>
              <a:t>92%</a:t>
            </a:r>
          </a:p>
          <a:p>
            <a:r>
              <a:rPr lang="en-US" sz="4000"/>
              <a:t>Doze: </a:t>
            </a:r>
            <a:r>
              <a:rPr lang="en-US" sz="4000">
                <a:solidFill>
                  <a:srgbClr val="C00000"/>
                </a:solidFill>
              </a:rPr>
              <a:t>70%</a:t>
            </a:r>
          </a:p>
          <a:p>
            <a:r>
              <a:rPr lang="en-US" sz="4000"/>
              <a:t>Defdroid:</a:t>
            </a:r>
            <a:r>
              <a:rPr lang="en-US" sz="4000">
                <a:solidFill>
                  <a:srgbClr val="C00000"/>
                </a:solidFill>
              </a:rPr>
              <a:t>62%</a:t>
            </a:r>
          </a:p>
        </p:txBody>
      </p:sp>
      <p:sp>
        <p:nvSpPr>
          <p:cNvPr id="2" name="TextBox 1">
            <a:extLst>
              <a:ext uri="{FF2B5EF4-FFF2-40B4-BE49-F238E27FC236}">
                <a16:creationId xmlns:a16="http://schemas.microsoft.com/office/drawing/2014/main" id="{6114EF45-5637-45BE-BAB6-A6872D68015D}"/>
              </a:ext>
            </a:extLst>
          </p:cNvPr>
          <p:cNvSpPr txBox="1"/>
          <p:nvPr/>
        </p:nvSpPr>
        <p:spPr>
          <a:xfrm>
            <a:off x="6723438" y="6205162"/>
            <a:ext cx="5450723" cy="369332"/>
          </a:xfrm>
          <a:prstGeom prst="rect">
            <a:avLst/>
          </a:prstGeom>
          <a:noFill/>
        </p:spPr>
        <p:txBody>
          <a:bodyPr wrap="none" rtlCol="0">
            <a:spAutoFit/>
          </a:bodyPr>
          <a:lstStyle/>
          <a:p>
            <a:r>
              <a:rPr lang="en-US"/>
              <a:t>* : Entering doze mode after 5 mins of each experiment </a:t>
            </a:r>
          </a:p>
        </p:txBody>
      </p:sp>
      <p:sp>
        <p:nvSpPr>
          <p:cNvPr id="5" name="TextBox 4">
            <a:extLst>
              <a:ext uri="{FF2B5EF4-FFF2-40B4-BE49-F238E27FC236}">
                <a16:creationId xmlns:a16="http://schemas.microsoft.com/office/drawing/2014/main" id="{EC306282-8CCB-44E6-8E60-DF909F795FF3}"/>
              </a:ext>
            </a:extLst>
          </p:cNvPr>
          <p:cNvSpPr txBox="1"/>
          <p:nvPr/>
        </p:nvSpPr>
        <p:spPr>
          <a:xfrm>
            <a:off x="8588829" y="4529985"/>
            <a:ext cx="2231571" cy="1569660"/>
          </a:xfrm>
          <a:prstGeom prst="rect">
            <a:avLst/>
          </a:prstGeom>
          <a:noFill/>
        </p:spPr>
        <p:txBody>
          <a:bodyPr wrap="square" rtlCol="0">
            <a:spAutoFit/>
          </a:bodyPr>
          <a:lstStyle/>
          <a:p>
            <a:r>
              <a:rPr lang="en-US" sz="9600">
                <a:solidFill>
                  <a:schemeClr val="bg1">
                    <a:lumMod val="50000"/>
                  </a:schemeClr>
                </a:solidFill>
              </a:rPr>
              <a:t>…</a:t>
            </a:r>
          </a:p>
        </p:txBody>
      </p:sp>
    </p:spTree>
    <p:extLst>
      <p:ext uri="{BB962C8B-B14F-4D97-AF65-F5344CB8AC3E}">
        <p14:creationId xmlns:p14="http://schemas.microsoft.com/office/powerpoint/2010/main" val="973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702AEBA9-8F19-4C76-979D-309D182EAA3E}"/>
              </a:ext>
            </a:extLst>
          </p:cNvPr>
          <p:cNvGraphicFramePr>
            <a:graphicFrameLocks/>
          </p:cNvGraphicFramePr>
          <p:nvPr>
            <p:extLst>
              <p:ext uri="{D42A27DB-BD31-4B8C-83A1-F6EECF244321}">
                <p14:modId xmlns:p14="http://schemas.microsoft.com/office/powerpoint/2010/main" val="2477221146"/>
              </p:ext>
            </p:extLst>
          </p:nvPr>
        </p:nvGraphicFramePr>
        <p:xfrm>
          <a:off x="1475998" y="1249303"/>
          <a:ext cx="9454761" cy="542613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System Energy Overhead</a:t>
            </a:r>
            <a:endParaRPr lang="en-US" sz="4800">
              <a:solidFill>
                <a:schemeClr val="tx1">
                  <a:lumMod val="50000"/>
                </a:schemeClr>
              </a:solidFill>
            </a:endParaRPr>
          </a:p>
        </p:txBody>
      </p:sp>
      <p:sp>
        <p:nvSpPr>
          <p:cNvPr id="6" name="Slide Number Placeholder 5">
            <a:extLst>
              <a:ext uri="{FF2B5EF4-FFF2-40B4-BE49-F238E27FC236}">
                <a16:creationId xmlns:a16="http://schemas.microsoft.com/office/drawing/2014/main" id="{8C3EC271-FDDB-448C-9398-D7BCC94AD55B}"/>
              </a:ext>
            </a:extLst>
          </p:cNvPr>
          <p:cNvSpPr>
            <a:spLocks noGrp="1"/>
          </p:cNvSpPr>
          <p:nvPr>
            <p:ph type="sldNum" sz="quarter" idx="4"/>
          </p:nvPr>
        </p:nvSpPr>
        <p:spPr/>
        <p:txBody>
          <a:bodyPr/>
          <a:lstStyle/>
          <a:p>
            <a:fld id="{2BC6E398-9417-E741-BFFC-7477F592D70A}" type="slidenum">
              <a:rPr lang="en-US" smtClean="0"/>
              <a:t>35</a:t>
            </a:fld>
            <a:endParaRPr lang="en-US"/>
          </a:p>
        </p:txBody>
      </p:sp>
      <p:sp>
        <p:nvSpPr>
          <p:cNvPr id="9" name="TextBox 8">
            <a:extLst>
              <a:ext uri="{FF2B5EF4-FFF2-40B4-BE49-F238E27FC236}">
                <a16:creationId xmlns:a16="http://schemas.microsoft.com/office/drawing/2014/main" id="{CDC3C28A-01B4-46E6-9BD5-4E9AF9C354F0}"/>
              </a:ext>
            </a:extLst>
          </p:cNvPr>
          <p:cNvSpPr txBox="1"/>
          <p:nvPr/>
        </p:nvSpPr>
        <p:spPr>
          <a:xfrm>
            <a:off x="8917772" y="1408129"/>
            <a:ext cx="1798230" cy="523220"/>
          </a:xfrm>
          <a:prstGeom prst="rect">
            <a:avLst/>
          </a:prstGeom>
          <a:noFill/>
        </p:spPr>
        <p:txBody>
          <a:bodyPr wrap="square" rtlCol="0">
            <a:spAutoFit/>
          </a:bodyPr>
          <a:lstStyle/>
          <a:p>
            <a:pPr lvl="1"/>
            <a:r>
              <a:rPr lang="en-US" sz="2800"/>
              <a:t>1.02%</a:t>
            </a:r>
          </a:p>
        </p:txBody>
      </p:sp>
      <p:sp>
        <p:nvSpPr>
          <p:cNvPr id="10" name="Oval 9">
            <a:extLst>
              <a:ext uri="{FF2B5EF4-FFF2-40B4-BE49-F238E27FC236}">
                <a16:creationId xmlns:a16="http://schemas.microsoft.com/office/drawing/2014/main" id="{CAAA8ECC-D774-4513-B9A2-94A2D3089AD7}"/>
              </a:ext>
            </a:extLst>
          </p:cNvPr>
          <p:cNvSpPr/>
          <p:nvPr/>
        </p:nvSpPr>
        <p:spPr>
          <a:xfrm>
            <a:off x="8052781" y="1727291"/>
            <a:ext cx="1396019" cy="52649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45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E9F4A9E-79C3-4302-8376-937797E8C946}"/>
              </a:ext>
            </a:extLst>
          </p:cNvPr>
          <p:cNvGraphicFramePr/>
          <p:nvPr>
            <p:extLst>
              <p:ext uri="{D42A27DB-BD31-4B8C-83A1-F6EECF244321}">
                <p14:modId xmlns:p14="http://schemas.microsoft.com/office/powerpoint/2010/main" val="3099549988"/>
              </p:ext>
            </p:extLst>
          </p:nvPr>
        </p:nvGraphicFramePr>
        <p:xfrm>
          <a:off x="1772373" y="1463040"/>
          <a:ext cx="8647254" cy="51549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Resource Request Latency Overhead</a:t>
            </a:r>
            <a:endParaRPr lang="en-US" sz="4800">
              <a:solidFill>
                <a:schemeClr val="tx1">
                  <a:lumMod val="50000"/>
                </a:schemeClr>
              </a:solidFill>
            </a:endParaRPr>
          </a:p>
        </p:txBody>
      </p:sp>
      <p:sp>
        <p:nvSpPr>
          <p:cNvPr id="6" name="Slide Number Placeholder 5">
            <a:extLst>
              <a:ext uri="{FF2B5EF4-FFF2-40B4-BE49-F238E27FC236}">
                <a16:creationId xmlns:a16="http://schemas.microsoft.com/office/drawing/2014/main" id="{A06B2881-3DF4-49EA-B5E6-D87FBAA705F2}"/>
              </a:ext>
            </a:extLst>
          </p:cNvPr>
          <p:cNvSpPr>
            <a:spLocks noGrp="1"/>
          </p:cNvSpPr>
          <p:nvPr>
            <p:ph type="sldNum" sz="quarter" idx="4"/>
          </p:nvPr>
        </p:nvSpPr>
        <p:spPr/>
        <p:txBody>
          <a:bodyPr/>
          <a:lstStyle/>
          <a:p>
            <a:fld id="{2BC6E398-9417-E741-BFFC-7477F592D70A}" type="slidenum">
              <a:rPr lang="en-US" smtClean="0"/>
              <a:t>36</a:t>
            </a:fld>
            <a:endParaRPr lang="en-US"/>
          </a:p>
        </p:txBody>
      </p:sp>
      <p:sp>
        <p:nvSpPr>
          <p:cNvPr id="8" name="TextBox 7">
            <a:extLst>
              <a:ext uri="{FF2B5EF4-FFF2-40B4-BE49-F238E27FC236}">
                <a16:creationId xmlns:a16="http://schemas.microsoft.com/office/drawing/2014/main" id="{AC613706-CE1F-495D-AAC8-E79E54CAAB3C}"/>
              </a:ext>
            </a:extLst>
          </p:cNvPr>
          <p:cNvSpPr txBox="1"/>
          <p:nvPr/>
        </p:nvSpPr>
        <p:spPr>
          <a:xfrm>
            <a:off x="2965316" y="3256119"/>
            <a:ext cx="2480601" cy="523220"/>
          </a:xfrm>
          <a:prstGeom prst="rect">
            <a:avLst/>
          </a:prstGeom>
          <a:noFill/>
        </p:spPr>
        <p:txBody>
          <a:bodyPr wrap="square" rtlCol="0">
            <a:spAutoFit/>
          </a:bodyPr>
          <a:lstStyle/>
          <a:p>
            <a:pPr lvl="1"/>
            <a:r>
              <a:rPr lang="en-US" sz="2800"/>
              <a:t>0.8%</a:t>
            </a:r>
          </a:p>
        </p:txBody>
      </p:sp>
      <p:sp>
        <p:nvSpPr>
          <p:cNvPr id="9" name="Oval 8">
            <a:extLst>
              <a:ext uri="{FF2B5EF4-FFF2-40B4-BE49-F238E27FC236}">
                <a16:creationId xmlns:a16="http://schemas.microsoft.com/office/drawing/2014/main" id="{81B6E374-D32D-4D01-AF26-4B812ABC64AB}"/>
              </a:ext>
            </a:extLst>
          </p:cNvPr>
          <p:cNvSpPr/>
          <p:nvPr/>
        </p:nvSpPr>
        <p:spPr>
          <a:xfrm>
            <a:off x="3072977" y="3807784"/>
            <a:ext cx="1785220" cy="65479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76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 Usability Impact Experiment</a:t>
            </a:r>
            <a:endParaRPr lang="en-US" sz="4800">
              <a:solidFill>
                <a:schemeClr val="tx1">
                  <a:lumMod val="50000"/>
                </a:schemeClr>
              </a:solidFill>
            </a:endParaRPr>
          </a:p>
        </p:txBody>
      </p:sp>
      <p:graphicFrame>
        <p:nvGraphicFramePr>
          <p:cNvPr id="6" name="Table 5">
            <a:extLst>
              <a:ext uri="{FF2B5EF4-FFF2-40B4-BE49-F238E27FC236}">
                <a16:creationId xmlns:a16="http://schemas.microsoft.com/office/drawing/2014/main" id="{10A4FC7F-6788-4198-B6EC-B48B823EFF0D}"/>
              </a:ext>
            </a:extLst>
          </p:cNvPr>
          <p:cNvGraphicFramePr>
            <a:graphicFrameLocks noGrp="1"/>
          </p:cNvGraphicFramePr>
          <p:nvPr>
            <p:extLst>
              <p:ext uri="{D42A27DB-BD31-4B8C-83A1-F6EECF244321}">
                <p14:modId xmlns:p14="http://schemas.microsoft.com/office/powerpoint/2010/main" val="3487712676"/>
              </p:ext>
            </p:extLst>
          </p:nvPr>
        </p:nvGraphicFramePr>
        <p:xfrm>
          <a:off x="1464322" y="1729117"/>
          <a:ext cx="9263355" cy="4345861"/>
        </p:xfrm>
        <a:graphic>
          <a:graphicData uri="http://schemas.openxmlformats.org/drawingml/2006/table">
            <a:tbl>
              <a:tblPr firstRow="1">
                <a:tableStyleId>{8EC20E35-A176-4012-BC5E-935CFFF8708E}</a:tableStyleId>
              </a:tblPr>
              <a:tblGrid>
                <a:gridCol w="2813273">
                  <a:extLst>
                    <a:ext uri="{9D8B030D-6E8A-4147-A177-3AD203B41FA5}">
                      <a16:colId xmlns:a16="http://schemas.microsoft.com/office/drawing/2014/main" val="4146314166"/>
                    </a:ext>
                  </a:extLst>
                </a:gridCol>
                <a:gridCol w="3362297">
                  <a:extLst>
                    <a:ext uri="{9D8B030D-6E8A-4147-A177-3AD203B41FA5}">
                      <a16:colId xmlns:a16="http://schemas.microsoft.com/office/drawing/2014/main" val="4091394743"/>
                    </a:ext>
                  </a:extLst>
                </a:gridCol>
                <a:gridCol w="3087785">
                  <a:extLst>
                    <a:ext uri="{9D8B030D-6E8A-4147-A177-3AD203B41FA5}">
                      <a16:colId xmlns:a16="http://schemas.microsoft.com/office/drawing/2014/main" val="176430395"/>
                    </a:ext>
                  </a:extLst>
                </a:gridCol>
              </a:tblGrid>
              <a:tr h="629696">
                <a:tc rowSpan="2">
                  <a:txBody>
                    <a:bodyPr/>
                    <a:lstStyle/>
                    <a:p>
                      <a:pPr algn="ctr"/>
                      <a:r>
                        <a:rPr lang="en-US" sz="4000"/>
                        <a:t>App</a:t>
                      </a:r>
                    </a:p>
                  </a:txBody>
                  <a:tcPr anchor="ctr">
                    <a:lnB w="12700" cap="flat" cmpd="sng" algn="ctr">
                      <a:solidFill>
                        <a:schemeClr val="tx1"/>
                      </a:solidFill>
                      <a:prstDash val="solid"/>
                      <a:round/>
                      <a:headEnd type="none" w="med" len="med"/>
                      <a:tailEnd type="none" w="med" len="med"/>
                    </a:lnB>
                  </a:tcPr>
                </a:tc>
                <a:tc gridSpan="2">
                  <a:txBody>
                    <a:bodyPr/>
                    <a:lstStyle/>
                    <a:p>
                      <a:pPr algn="ctr"/>
                      <a:r>
                        <a:rPr lang="en-US" sz="2800"/>
                        <a:t>Usability Impact</a:t>
                      </a:r>
                    </a:p>
                  </a:txBody>
                  <a:tcPr anchor="ctr">
                    <a:lnB w="12700" cap="flat" cmpd="sng" algn="ctr">
                      <a:solidFill>
                        <a:schemeClr val="tx1"/>
                      </a:solidFill>
                      <a:prstDash val="solid"/>
                      <a:round/>
                      <a:headEnd type="none" w="med" len="med"/>
                      <a:tailEnd type="none" w="med" len="med"/>
                    </a:lnB>
                  </a:tcPr>
                </a:tc>
                <a:tc hMerge="1">
                  <a:txBody>
                    <a:bodyPr/>
                    <a:lstStyle/>
                    <a:p>
                      <a:pPr algn="l"/>
                      <a:endParaRPr lang="en-US" sz="20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126829"/>
                  </a:ext>
                </a:extLst>
              </a:tr>
              <a:tr h="589148">
                <a:tc vMerge="1">
                  <a:txBody>
                    <a:bodyPr/>
                    <a:lstStyle/>
                    <a:p>
                      <a:pPr algn="l"/>
                      <a:endParaRPr lang="en-US" sz="20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solidFill>
                            <a:schemeClr val="bg1"/>
                          </a:solidFill>
                        </a:rPr>
                        <a:t>DefDroid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2800" b="1">
                          <a:solidFill>
                            <a:schemeClr val="bg1"/>
                          </a:solidFill>
                        </a:rPr>
                        <a:t>LeaseOS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3741666750"/>
                  </a:ext>
                </a:extLst>
              </a:tr>
              <a:tr h="1042339">
                <a:tc>
                  <a:txBody>
                    <a:bodyPr/>
                    <a:lstStyle/>
                    <a:p>
                      <a:pPr algn="l"/>
                      <a:r>
                        <a:rPr lang="en-US" sz="2800" b="0">
                          <a:solidFill>
                            <a:srgbClr val="0070C0"/>
                          </a:solidFill>
                        </a:rPr>
                        <a:t>Spotify</a:t>
                      </a:r>
                      <a:r>
                        <a:rPr lang="en-US" sz="2800"/>
                        <a:t> (Music)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a:t>Stop playing music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a:t>Keep playing in the back ground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366251"/>
                  </a:ext>
                </a:extLst>
              </a:tr>
              <a:tr h="1042339">
                <a:tc>
                  <a:txBody>
                    <a:bodyPr/>
                    <a:lstStyle/>
                    <a:p>
                      <a:pPr algn="l"/>
                      <a:r>
                        <a:rPr lang="en-US" sz="2800">
                          <a:solidFill>
                            <a:srgbClr val="0070C0"/>
                          </a:solidFill>
                        </a:rPr>
                        <a:t>RunKeeper</a:t>
                      </a:r>
                      <a:r>
                        <a:rPr lang="en-US" sz="2800"/>
                        <a:t> (fitness tracker)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a:t>Stop tracking location and movement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a:t>Keep tracking in the background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129104"/>
                  </a:ext>
                </a:extLst>
              </a:tr>
              <a:tr h="1042339">
                <a:tc>
                  <a:txBody>
                    <a:bodyPr/>
                    <a:lstStyle/>
                    <a:p>
                      <a:pPr algn="l"/>
                      <a:r>
                        <a:rPr lang="en-US" sz="2800">
                          <a:solidFill>
                            <a:srgbClr val="0070C0"/>
                          </a:solidFill>
                        </a:rPr>
                        <a:t>Haven</a:t>
                      </a:r>
                      <a:r>
                        <a:rPr lang="en-US" sz="2800"/>
                        <a:t> (intruder monitoring)</a:t>
                      </a:r>
                    </a:p>
                  </a:txBody>
                  <a:tcPr anchor="ctr">
                    <a:lnT w="12700" cap="flat" cmpd="sng" algn="ctr">
                      <a:solidFill>
                        <a:schemeClr val="tx1"/>
                      </a:solidFill>
                      <a:prstDash val="solid"/>
                      <a:round/>
                      <a:headEnd type="none" w="med" len="med"/>
                      <a:tailEnd type="none" w="med" len="med"/>
                    </a:lnT>
                  </a:tcPr>
                </a:tc>
                <a:tc>
                  <a:txBody>
                    <a:bodyPr/>
                    <a:lstStyle/>
                    <a:p>
                      <a:pPr algn="l"/>
                      <a:r>
                        <a:rPr lang="en-US" sz="2800"/>
                        <a:t>Stop monitoring </a:t>
                      </a:r>
                    </a:p>
                  </a:txBody>
                  <a:tcPr anchor="ctr">
                    <a:lnT w="12700" cap="flat" cmpd="sng" algn="ctr">
                      <a:solidFill>
                        <a:schemeClr val="tx1"/>
                      </a:solidFill>
                      <a:prstDash val="solid"/>
                      <a:round/>
                      <a:headEnd type="none" w="med" len="med"/>
                      <a:tailEnd type="none" w="med" len="med"/>
                    </a:lnT>
                  </a:tcPr>
                </a:tc>
                <a:tc>
                  <a:txBody>
                    <a:bodyPr/>
                    <a:lstStyle/>
                    <a:p>
                      <a:pPr algn="l"/>
                      <a:r>
                        <a:rPr lang="en-US" sz="2800"/>
                        <a:t>Keep monitoring</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4480861"/>
                  </a:ext>
                </a:extLst>
              </a:tr>
            </a:tbl>
          </a:graphicData>
        </a:graphic>
      </p:graphicFrame>
      <p:sp>
        <p:nvSpPr>
          <p:cNvPr id="7" name="Slide Number Placeholder 6">
            <a:extLst>
              <a:ext uri="{FF2B5EF4-FFF2-40B4-BE49-F238E27FC236}">
                <a16:creationId xmlns:a16="http://schemas.microsoft.com/office/drawing/2014/main" id="{8C4F6DB4-2B2C-4382-892D-2A713C0857E6}"/>
              </a:ext>
            </a:extLst>
          </p:cNvPr>
          <p:cNvSpPr>
            <a:spLocks noGrp="1"/>
          </p:cNvSpPr>
          <p:nvPr>
            <p:ph type="sldNum" sz="quarter" idx="4"/>
          </p:nvPr>
        </p:nvSpPr>
        <p:spPr/>
        <p:txBody>
          <a:bodyPr/>
          <a:lstStyle/>
          <a:p>
            <a:fld id="{2BC6E398-9417-E741-BFFC-7477F592D70A}" type="slidenum">
              <a:rPr lang="en-US" smtClean="0"/>
              <a:t>37</a:t>
            </a:fld>
            <a:endParaRPr lang="en-US"/>
          </a:p>
        </p:txBody>
      </p:sp>
    </p:spTree>
    <p:extLst>
      <p:ext uri="{BB962C8B-B14F-4D97-AF65-F5344CB8AC3E}">
        <p14:creationId xmlns:p14="http://schemas.microsoft.com/office/powerpoint/2010/main" val="3206282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Related Works</a:t>
            </a:r>
            <a:endParaRPr lang="en-US" sz="4800">
              <a:solidFill>
                <a:schemeClr val="tx1">
                  <a:lumMod val="50000"/>
                </a:schemeClr>
              </a:solidFill>
            </a:endParaRPr>
          </a:p>
        </p:txBody>
      </p:sp>
      <p:sp>
        <p:nvSpPr>
          <p:cNvPr id="7" name="Slide Number Placeholder 6">
            <a:extLst>
              <a:ext uri="{FF2B5EF4-FFF2-40B4-BE49-F238E27FC236}">
                <a16:creationId xmlns:a16="http://schemas.microsoft.com/office/drawing/2014/main" id="{8C4F6DB4-2B2C-4382-892D-2A713C0857E6}"/>
              </a:ext>
            </a:extLst>
          </p:cNvPr>
          <p:cNvSpPr>
            <a:spLocks noGrp="1"/>
          </p:cNvSpPr>
          <p:nvPr>
            <p:ph type="sldNum" sz="quarter" idx="4"/>
          </p:nvPr>
        </p:nvSpPr>
        <p:spPr/>
        <p:txBody>
          <a:bodyPr/>
          <a:lstStyle/>
          <a:p>
            <a:fld id="{2BC6E398-9417-E741-BFFC-7477F592D70A}" type="slidenum">
              <a:rPr lang="en-US" smtClean="0"/>
              <a:t>38</a:t>
            </a:fld>
            <a:endParaRPr lang="en-US"/>
          </a:p>
        </p:txBody>
      </p:sp>
      <p:sp>
        <p:nvSpPr>
          <p:cNvPr id="2" name="TextBox 1">
            <a:extLst>
              <a:ext uri="{FF2B5EF4-FFF2-40B4-BE49-F238E27FC236}">
                <a16:creationId xmlns:a16="http://schemas.microsoft.com/office/drawing/2014/main" id="{B13F8257-08BD-4B53-B696-8264B8C1435C}"/>
              </a:ext>
            </a:extLst>
          </p:cNvPr>
          <p:cNvSpPr txBox="1"/>
          <p:nvPr/>
        </p:nvSpPr>
        <p:spPr>
          <a:xfrm>
            <a:off x="422910" y="1417320"/>
            <a:ext cx="11769090" cy="5693866"/>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US" sz="3600"/>
              <a:t>OS Support</a:t>
            </a:r>
          </a:p>
          <a:p>
            <a:pPr marL="1028700" lvl="1" indent="-571500">
              <a:buFont typeface="Wingdings" panose="05000000000000000000" pitchFamily="2" charset="2"/>
              <a:buChar char="Ø"/>
            </a:pPr>
            <a:r>
              <a:rPr lang="en-US" sz="2400" err="1"/>
              <a:t>ECOSystem</a:t>
            </a:r>
            <a:r>
              <a:rPr lang="en-US" sz="2400"/>
              <a:t> [ASPLOS’02], Ghost Hints [Mobisys’04], </a:t>
            </a:r>
            <a:r>
              <a:rPr lang="en-US" sz="2400" err="1"/>
              <a:t>CinderOS</a:t>
            </a:r>
            <a:r>
              <a:rPr lang="en-US" sz="2400"/>
              <a:t> [EuroSys’11], </a:t>
            </a:r>
            <a:r>
              <a:rPr lang="en-US" sz="2400" err="1"/>
              <a:t>JouleGuard</a:t>
            </a:r>
            <a:r>
              <a:rPr lang="en-US" sz="2400"/>
              <a:t> [SOSP’15]</a:t>
            </a:r>
          </a:p>
          <a:p>
            <a:pPr marL="571500" indent="-571500">
              <a:spcAft>
                <a:spcPts val="1200"/>
              </a:spcAft>
              <a:buFont typeface="Arial" panose="020B0604020202020204" pitchFamily="34" charset="0"/>
              <a:buChar char="•"/>
            </a:pPr>
            <a:r>
              <a:rPr lang="en-US" sz="3600"/>
              <a:t>Energy-Aware Adaption </a:t>
            </a:r>
          </a:p>
          <a:p>
            <a:pPr marL="1028700" lvl="1" indent="-571500">
              <a:buFont typeface="Wingdings" panose="05000000000000000000" pitchFamily="2" charset="2"/>
              <a:buChar char="Ø"/>
            </a:pPr>
            <a:r>
              <a:rPr lang="en-US" sz="2400" err="1"/>
              <a:t>Odyseey</a:t>
            </a:r>
            <a:r>
              <a:rPr lang="en-US" sz="2400"/>
              <a:t> [SOSP’99], </a:t>
            </a:r>
            <a:r>
              <a:rPr lang="en-US" sz="2400" err="1"/>
              <a:t>GraceOS</a:t>
            </a:r>
            <a:r>
              <a:rPr lang="en-US" sz="2400"/>
              <a:t> [SOSP’03], SPECTR [ASPLOS’18], CALOREE [ASPLOS’18]</a:t>
            </a:r>
          </a:p>
          <a:p>
            <a:pPr marL="571500" indent="-571500">
              <a:spcAft>
                <a:spcPts val="1200"/>
              </a:spcAft>
              <a:buFont typeface="Arial" panose="020B0604020202020204" pitchFamily="34" charset="0"/>
              <a:buChar char="•"/>
            </a:pPr>
            <a:r>
              <a:rPr lang="en-US" sz="3600"/>
              <a:t>Runtime Mitigation</a:t>
            </a:r>
          </a:p>
          <a:p>
            <a:pPr marL="1028700" lvl="1" indent="-571500">
              <a:buFont typeface="Wingdings" panose="05000000000000000000" pitchFamily="2" charset="2"/>
              <a:buChar char="Ø"/>
            </a:pPr>
            <a:r>
              <a:rPr lang="en-US" sz="2400" err="1"/>
              <a:t>DefDroid</a:t>
            </a:r>
            <a:r>
              <a:rPr lang="en-US" sz="2400"/>
              <a:t> [Mobisys’16]</a:t>
            </a:r>
          </a:p>
          <a:p>
            <a:pPr marL="571500" indent="-571500">
              <a:spcAft>
                <a:spcPts val="1200"/>
              </a:spcAft>
              <a:buFont typeface="Arial" panose="020B0604020202020204" pitchFamily="34" charset="0"/>
              <a:buChar char="•"/>
            </a:pPr>
            <a:r>
              <a:rPr lang="en-US" sz="3600"/>
              <a:t>Energy Bug Detection</a:t>
            </a:r>
          </a:p>
          <a:p>
            <a:pPr marL="1028700" lvl="1" indent="-571500">
              <a:buFont typeface="Wingdings" panose="05000000000000000000" pitchFamily="2" charset="2"/>
              <a:buChar char="Ø"/>
            </a:pPr>
            <a:r>
              <a:rPr lang="en-US" sz="2400"/>
              <a:t> No-sleep energy bug [MobiSys’12], </a:t>
            </a:r>
            <a:r>
              <a:rPr lang="en-US" sz="2400" err="1"/>
              <a:t>eDoctor</a:t>
            </a:r>
            <a:r>
              <a:rPr lang="en-US" sz="2400"/>
              <a:t> [NSDI’13], </a:t>
            </a:r>
            <a:r>
              <a:rPr lang="en-US" sz="2400" err="1"/>
              <a:t>AppDoctor</a:t>
            </a:r>
            <a:r>
              <a:rPr lang="en-US" sz="2400"/>
              <a:t> [EuroSys’14], </a:t>
            </a:r>
            <a:r>
              <a:rPr lang="en-US" sz="2400" err="1"/>
              <a:t>Nchecker</a:t>
            </a:r>
            <a:r>
              <a:rPr lang="en-US" sz="2400"/>
              <a:t> [EuroSys’16]</a:t>
            </a:r>
          </a:p>
          <a:p>
            <a:pPr marL="571500" indent="-571500">
              <a:buFont typeface="Arial" panose="020B0604020202020204" pitchFamily="34" charset="0"/>
              <a:buChar char="•"/>
            </a:pPr>
            <a:endParaRPr lang="en-US" sz="3600"/>
          </a:p>
        </p:txBody>
      </p:sp>
      <p:sp>
        <p:nvSpPr>
          <p:cNvPr id="3" name="Rectangle 2">
            <a:extLst>
              <a:ext uri="{FF2B5EF4-FFF2-40B4-BE49-F238E27FC236}">
                <a16:creationId xmlns:a16="http://schemas.microsoft.com/office/drawing/2014/main" id="{DC029B04-3DDA-4FA9-AF60-BB1C9F6F7C77}"/>
              </a:ext>
            </a:extLst>
          </p:cNvPr>
          <p:cNvSpPr/>
          <p:nvPr/>
        </p:nvSpPr>
        <p:spPr>
          <a:xfrm>
            <a:off x="5314950" y="4264253"/>
            <a:ext cx="6313170" cy="1257300"/>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chemeClr val="accent4">
                    <a:lumMod val="60000"/>
                    <a:lumOff val="40000"/>
                  </a:schemeClr>
                </a:solidFill>
              </a:rPr>
              <a:t>LeaseOS’s</a:t>
            </a:r>
            <a:r>
              <a:rPr lang="en-US" sz="2400">
                <a:solidFill>
                  <a:schemeClr val="accent4">
                    <a:lumMod val="60000"/>
                    <a:lumOff val="40000"/>
                  </a:schemeClr>
                </a:solidFill>
              </a:rPr>
              <a:t> main difference: </a:t>
            </a:r>
            <a:r>
              <a:rPr lang="en-US" sz="2400"/>
              <a:t>a new abstraction to </a:t>
            </a:r>
            <a:r>
              <a:rPr lang="en-US" sz="2400">
                <a:solidFill>
                  <a:srgbClr val="FF7C80"/>
                </a:solidFill>
              </a:rPr>
              <a:t>reduce energy waste </a:t>
            </a:r>
            <a:r>
              <a:rPr lang="en-US" sz="2400"/>
              <a:t>caused by</a:t>
            </a:r>
            <a:r>
              <a:rPr lang="en-US" sz="2400">
                <a:solidFill>
                  <a:schemeClr val="accent1">
                    <a:lumMod val="40000"/>
                    <a:lumOff val="60000"/>
                  </a:schemeClr>
                </a:solidFill>
              </a:rPr>
              <a:t> </a:t>
            </a:r>
            <a:r>
              <a:rPr lang="en-US" sz="2400">
                <a:solidFill>
                  <a:srgbClr val="FF7C80"/>
                </a:solidFill>
              </a:rPr>
              <a:t>non-cooperative</a:t>
            </a:r>
            <a:r>
              <a:rPr lang="en-US" sz="2400">
                <a:solidFill>
                  <a:schemeClr val="accent1">
                    <a:lumMod val="40000"/>
                    <a:lumOff val="60000"/>
                  </a:schemeClr>
                </a:solidFill>
              </a:rPr>
              <a:t> </a:t>
            </a:r>
            <a:r>
              <a:rPr lang="en-US" sz="2400"/>
              <a:t>misbehaving apps</a:t>
            </a:r>
          </a:p>
        </p:txBody>
      </p:sp>
    </p:spTree>
    <p:extLst>
      <p:ext uri="{BB962C8B-B14F-4D97-AF65-F5344CB8AC3E}">
        <p14:creationId xmlns:p14="http://schemas.microsoft.com/office/powerpoint/2010/main" val="343210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a:solidFill>
                  <a:schemeClr val="bg1"/>
                </a:solidFill>
                <a:latin typeface="Quadon Regular"/>
                <a:ea typeface="+mj-ea"/>
                <a:cs typeface="Quadon Regular"/>
              </a:rPr>
              <a:t>Apps with Energy Bugs Are Common</a:t>
            </a:r>
          </a:p>
        </p:txBody>
      </p:sp>
      <p:sp>
        <p:nvSpPr>
          <p:cNvPr id="2" name="Title 1"/>
          <p:cNvSpPr>
            <a:spLocks noGrp="1"/>
          </p:cNvSpPr>
          <p:nvPr>
            <p:ph type="ctrTitle"/>
          </p:nvPr>
        </p:nvSpPr>
        <p:spPr>
          <a:xfrm>
            <a:off x="2743200" y="1"/>
            <a:ext cx="9384145" cy="1278781"/>
          </a:xfrm>
        </p:spPr>
        <p:txBody>
          <a:bodyPr>
            <a:noAutofit/>
          </a:bodyPr>
          <a:lstStyle/>
          <a:p>
            <a:pPr algn="l"/>
            <a:r>
              <a:rPr lang="en-US" sz="4400">
                <a:solidFill>
                  <a:schemeClr val="bg1"/>
                </a:solidFill>
                <a:latin typeface="Quadon Regular"/>
                <a:cs typeface="Quadon Regular"/>
              </a:rPr>
              <a:t>     </a:t>
            </a:r>
            <a:endParaRPr lang="en-US" sz="1800">
              <a:solidFill>
                <a:schemeClr val="bg1"/>
              </a:solidFill>
              <a:latin typeface="Quadon Regular"/>
              <a:cs typeface="Quadon Regular"/>
            </a:endParaRPr>
          </a:p>
        </p:txBody>
      </p:sp>
      <p:sp>
        <p:nvSpPr>
          <p:cNvPr id="14" name="Rectangle 13">
            <a:extLst>
              <a:ext uri="{FF2B5EF4-FFF2-40B4-BE49-F238E27FC236}">
                <a16:creationId xmlns:a16="http://schemas.microsoft.com/office/drawing/2014/main" id="{3D3088F8-F878-495B-B8B2-F523158DDCFB}"/>
              </a:ext>
            </a:extLst>
          </p:cNvPr>
          <p:cNvSpPr/>
          <p:nvPr/>
        </p:nvSpPr>
        <p:spPr>
          <a:xfrm>
            <a:off x="458463" y="1373410"/>
            <a:ext cx="11364448" cy="584775"/>
          </a:xfrm>
          <a:prstGeom prst="rect">
            <a:avLst/>
          </a:prstGeom>
        </p:spPr>
        <p:txBody>
          <a:bodyPr wrap="square">
            <a:spAutoFit/>
          </a:bodyPr>
          <a:lstStyle/>
          <a:p>
            <a:pPr marL="285750" indent="-285750">
              <a:buFont typeface="Arial" panose="020B0604020202020204" pitchFamily="34" charset="0"/>
              <a:buChar char="•"/>
            </a:pPr>
            <a:endParaRPr lang="en-US" sz="3200"/>
          </a:p>
        </p:txBody>
      </p:sp>
      <p:grpSp>
        <p:nvGrpSpPr>
          <p:cNvPr id="7" name="Group 6">
            <a:extLst>
              <a:ext uri="{FF2B5EF4-FFF2-40B4-BE49-F238E27FC236}">
                <a16:creationId xmlns:a16="http://schemas.microsoft.com/office/drawing/2014/main" id="{82966334-B2D1-4581-85EC-21C70F635178}"/>
              </a:ext>
            </a:extLst>
          </p:cNvPr>
          <p:cNvGrpSpPr/>
          <p:nvPr/>
        </p:nvGrpSpPr>
        <p:grpSpPr>
          <a:xfrm>
            <a:off x="314197" y="1606795"/>
            <a:ext cx="5173950" cy="1287104"/>
            <a:chOff x="307123" y="1515029"/>
            <a:chExt cx="8298899" cy="2461473"/>
          </a:xfrm>
        </p:grpSpPr>
        <p:pic>
          <p:nvPicPr>
            <p:cNvPr id="5" name="Picture 4">
              <a:extLst>
                <a:ext uri="{FF2B5EF4-FFF2-40B4-BE49-F238E27FC236}">
                  <a16:creationId xmlns:a16="http://schemas.microsoft.com/office/drawing/2014/main" id="{403682E3-F087-4EC0-9821-CACD8CBA0128}"/>
                </a:ext>
              </a:extLst>
            </p:cNvPr>
            <p:cNvPicPr>
              <a:picLocks noChangeAspect="1"/>
            </p:cNvPicPr>
            <p:nvPr/>
          </p:nvPicPr>
          <p:blipFill>
            <a:blip r:embed="rId4"/>
            <a:stretch>
              <a:fillRect/>
            </a:stretch>
          </p:blipFill>
          <p:spPr>
            <a:xfrm>
              <a:off x="307123" y="1515029"/>
              <a:ext cx="8298899" cy="2461473"/>
            </a:xfrm>
            <a:prstGeom prst="rect">
              <a:avLst/>
            </a:prstGeom>
          </p:spPr>
        </p:pic>
        <p:sp>
          <p:nvSpPr>
            <p:cNvPr id="23" name="Oval 22">
              <a:extLst>
                <a:ext uri="{FF2B5EF4-FFF2-40B4-BE49-F238E27FC236}">
                  <a16:creationId xmlns:a16="http://schemas.microsoft.com/office/drawing/2014/main" id="{07CF9886-4D8E-41C8-8182-F5073D9D3409}"/>
                </a:ext>
              </a:extLst>
            </p:cNvPr>
            <p:cNvSpPr/>
            <p:nvPr/>
          </p:nvSpPr>
          <p:spPr>
            <a:xfrm>
              <a:off x="418270" y="2563274"/>
              <a:ext cx="2694021" cy="754209"/>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D918995A-20B6-4F6B-A7CD-2B855CC98BEE}"/>
                </a:ext>
              </a:extLst>
            </p:cNvPr>
            <p:cNvSpPr/>
            <p:nvPr/>
          </p:nvSpPr>
          <p:spPr>
            <a:xfrm>
              <a:off x="6065398" y="2141686"/>
              <a:ext cx="1966438" cy="754209"/>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D5456EE6-FECF-4AC6-8099-E5600BBA61AE}"/>
              </a:ext>
            </a:extLst>
          </p:cNvPr>
          <p:cNvSpPr/>
          <p:nvPr/>
        </p:nvSpPr>
        <p:spPr>
          <a:xfrm>
            <a:off x="3240393" y="5169791"/>
            <a:ext cx="5684649" cy="1077218"/>
          </a:xfrm>
          <a:prstGeom prst="rect">
            <a:avLst/>
          </a:prstGeom>
        </p:spPr>
        <p:txBody>
          <a:bodyPr wrap="square">
            <a:spAutoFit/>
          </a:bodyPr>
          <a:lstStyle/>
          <a:p>
            <a:r>
              <a:rPr lang="en-US" sz="3200" b="1"/>
              <a:t>We need techniques to</a:t>
            </a:r>
            <a:r>
              <a:rPr lang="en-US" sz="3200" b="1">
                <a:solidFill>
                  <a:srgbClr val="C00000"/>
                </a:solidFill>
              </a:rPr>
              <a:t> </a:t>
            </a:r>
            <a:r>
              <a:rPr lang="en-US" sz="3200" b="1"/>
              <a:t>mitigate app energy bugs </a:t>
            </a:r>
            <a:r>
              <a:rPr lang="en-US" sz="3200" b="1">
                <a:solidFill>
                  <a:srgbClr val="C00000"/>
                </a:solidFill>
              </a:rPr>
              <a:t>at</a:t>
            </a:r>
            <a:r>
              <a:rPr lang="en-US" sz="3200" b="1"/>
              <a:t> </a:t>
            </a:r>
            <a:r>
              <a:rPr lang="en-US" sz="3200" b="1">
                <a:solidFill>
                  <a:srgbClr val="C00000"/>
                </a:solidFill>
              </a:rPr>
              <a:t>runtime</a:t>
            </a:r>
            <a:r>
              <a:rPr lang="en-US" sz="2800"/>
              <a:t> </a:t>
            </a:r>
          </a:p>
        </p:txBody>
      </p:sp>
      <p:grpSp>
        <p:nvGrpSpPr>
          <p:cNvPr id="17" name="Group 16">
            <a:extLst>
              <a:ext uri="{FF2B5EF4-FFF2-40B4-BE49-F238E27FC236}">
                <a16:creationId xmlns:a16="http://schemas.microsoft.com/office/drawing/2014/main" id="{2F800BB3-A9F0-4871-9C5A-1DC3B17F300C}"/>
              </a:ext>
            </a:extLst>
          </p:cNvPr>
          <p:cNvGrpSpPr/>
          <p:nvPr/>
        </p:nvGrpSpPr>
        <p:grpSpPr>
          <a:xfrm>
            <a:off x="6377795" y="1632948"/>
            <a:ext cx="5662921" cy="1260951"/>
            <a:chOff x="6377795" y="1632948"/>
            <a:chExt cx="5662921" cy="1260951"/>
          </a:xfrm>
        </p:grpSpPr>
        <p:pic>
          <p:nvPicPr>
            <p:cNvPr id="9" name="Picture 8">
              <a:extLst>
                <a:ext uri="{FF2B5EF4-FFF2-40B4-BE49-F238E27FC236}">
                  <a16:creationId xmlns:a16="http://schemas.microsoft.com/office/drawing/2014/main" id="{1462DD36-5118-48F5-872E-F942A2D95830}"/>
                </a:ext>
              </a:extLst>
            </p:cNvPr>
            <p:cNvPicPr>
              <a:picLocks noChangeAspect="1"/>
            </p:cNvPicPr>
            <p:nvPr/>
          </p:nvPicPr>
          <p:blipFill>
            <a:blip r:embed="rId5"/>
            <a:stretch>
              <a:fillRect/>
            </a:stretch>
          </p:blipFill>
          <p:spPr>
            <a:xfrm>
              <a:off x="6377795" y="1632948"/>
              <a:ext cx="5662921" cy="1260951"/>
            </a:xfrm>
            <a:prstGeom prst="rect">
              <a:avLst/>
            </a:prstGeom>
          </p:spPr>
        </p:pic>
        <p:sp>
          <p:nvSpPr>
            <p:cNvPr id="20" name="Oval 19">
              <a:extLst>
                <a:ext uri="{FF2B5EF4-FFF2-40B4-BE49-F238E27FC236}">
                  <a16:creationId xmlns:a16="http://schemas.microsoft.com/office/drawing/2014/main" id="{34EFF56A-47EF-44A4-A86A-CA803ABFE17C}"/>
                </a:ext>
              </a:extLst>
            </p:cNvPr>
            <p:cNvSpPr/>
            <p:nvPr/>
          </p:nvSpPr>
          <p:spPr>
            <a:xfrm>
              <a:off x="8925042" y="2171406"/>
              <a:ext cx="1438944" cy="555608"/>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89B7D7B-FA86-4161-94D8-5210934D9FD0}"/>
              </a:ext>
            </a:extLst>
          </p:cNvPr>
          <p:cNvGrpSpPr/>
          <p:nvPr/>
        </p:nvGrpSpPr>
        <p:grpSpPr>
          <a:xfrm>
            <a:off x="314197" y="3429000"/>
            <a:ext cx="5100411" cy="1302744"/>
            <a:chOff x="314197" y="3429000"/>
            <a:chExt cx="5100411" cy="1302744"/>
          </a:xfrm>
        </p:grpSpPr>
        <p:pic>
          <p:nvPicPr>
            <p:cNvPr id="15" name="Picture 14">
              <a:extLst>
                <a:ext uri="{FF2B5EF4-FFF2-40B4-BE49-F238E27FC236}">
                  <a16:creationId xmlns:a16="http://schemas.microsoft.com/office/drawing/2014/main" id="{94548EBD-F839-4DDA-A54D-F9E14644EBEA}"/>
                </a:ext>
              </a:extLst>
            </p:cNvPr>
            <p:cNvPicPr>
              <a:picLocks noChangeAspect="1"/>
            </p:cNvPicPr>
            <p:nvPr/>
          </p:nvPicPr>
          <p:blipFill>
            <a:blip r:embed="rId6"/>
            <a:stretch>
              <a:fillRect/>
            </a:stretch>
          </p:blipFill>
          <p:spPr>
            <a:xfrm>
              <a:off x="314197" y="3429000"/>
              <a:ext cx="5100411" cy="1302744"/>
            </a:xfrm>
            <a:prstGeom prst="rect">
              <a:avLst/>
            </a:prstGeom>
          </p:spPr>
        </p:pic>
        <p:sp>
          <p:nvSpPr>
            <p:cNvPr id="21" name="Oval 20">
              <a:extLst>
                <a:ext uri="{FF2B5EF4-FFF2-40B4-BE49-F238E27FC236}">
                  <a16:creationId xmlns:a16="http://schemas.microsoft.com/office/drawing/2014/main" id="{3B80DB70-1D0F-4CDA-95CF-A79F9E330003}"/>
                </a:ext>
              </a:extLst>
            </p:cNvPr>
            <p:cNvSpPr/>
            <p:nvPr/>
          </p:nvSpPr>
          <p:spPr>
            <a:xfrm>
              <a:off x="1304256" y="3928881"/>
              <a:ext cx="1438944" cy="555608"/>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8BE6E74-731B-4BBB-BD40-84B5CE7C3128}"/>
              </a:ext>
            </a:extLst>
          </p:cNvPr>
          <p:cNvGrpSpPr/>
          <p:nvPr/>
        </p:nvGrpSpPr>
        <p:grpSpPr>
          <a:xfrm>
            <a:off x="6308818" y="3870555"/>
            <a:ext cx="5800873" cy="757561"/>
            <a:chOff x="6308818" y="3870555"/>
            <a:chExt cx="5800873" cy="757561"/>
          </a:xfrm>
        </p:grpSpPr>
        <p:pic>
          <p:nvPicPr>
            <p:cNvPr id="16" name="Picture 15">
              <a:extLst>
                <a:ext uri="{FF2B5EF4-FFF2-40B4-BE49-F238E27FC236}">
                  <a16:creationId xmlns:a16="http://schemas.microsoft.com/office/drawing/2014/main" id="{CBC1F5FB-525E-4DB3-B81F-D72A5312042C}"/>
                </a:ext>
              </a:extLst>
            </p:cNvPr>
            <p:cNvPicPr>
              <a:picLocks noChangeAspect="1"/>
            </p:cNvPicPr>
            <p:nvPr/>
          </p:nvPicPr>
          <p:blipFill>
            <a:blip r:embed="rId7"/>
            <a:stretch>
              <a:fillRect/>
            </a:stretch>
          </p:blipFill>
          <p:spPr>
            <a:xfrm>
              <a:off x="6308818" y="3870555"/>
              <a:ext cx="5800873" cy="757561"/>
            </a:xfrm>
            <a:prstGeom prst="rect">
              <a:avLst/>
            </a:prstGeom>
          </p:spPr>
        </p:pic>
        <p:sp>
          <p:nvSpPr>
            <p:cNvPr id="22" name="Oval 21">
              <a:extLst>
                <a:ext uri="{FF2B5EF4-FFF2-40B4-BE49-F238E27FC236}">
                  <a16:creationId xmlns:a16="http://schemas.microsoft.com/office/drawing/2014/main" id="{5E8FD85E-26F3-449D-880C-2693777E1C76}"/>
                </a:ext>
              </a:extLst>
            </p:cNvPr>
            <p:cNvSpPr/>
            <p:nvPr/>
          </p:nvSpPr>
          <p:spPr>
            <a:xfrm>
              <a:off x="7257092" y="3903832"/>
              <a:ext cx="2043926" cy="555608"/>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A519490F-0DE5-4EB7-99B2-03CA5FD72BCD}"/>
              </a:ext>
            </a:extLst>
          </p:cNvPr>
          <p:cNvPicPr>
            <a:picLocks noChangeAspect="1"/>
          </p:cNvPicPr>
          <p:nvPr/>
        </p:nvPicPr>
        <p:blipFill>
          <a:blip r:embed="rId8"/>
          <a:stretch>
            <a:fillRect/>
          </a:stretch>
        </p:blipFill>
        <p:spPr>
          <a:xfrm flipH="1">
            <a:off x="6822808" y="2796546"/>
            <a:ext cx="2656609" cy="2656609"/>
          </a:xfrm>
          <a:prstGeom prst="rect">
            <a:avLst/>
          </a:prstGeom>
        </p:spPr>
      </p:pic>
      <p:pic>
        <p:nvPicPr>
          <p:cNvPr id="26" name="Picture 25">
            <a:extLst>
              <a:ext uri="{FF2B5EF4-FFF2-40B4-BE49-F238E27FC236}">
                <a16:creationId xmlns:a16="http://schemas.microsoft.com/office/drawing/2014/main" id="{5B8FD5C0-1B60-4B8F-9361-95412239B14B}"/>
              </a:ext>
            </a:extLst>
          </p:cNvPr>
          <p:cNvPicPr>
            <a:picLocks noChangeAspect="1"/>
          </p:cNvPicPr>
          <p:nvPr/>
        </p:nvPicPr>
        <p:blipFill>
          <a:blip r:embed="rId9"/>
          <a:stretch>
            <a:fillRect/>
          </a:stretch>
        </p:blipFill>
        <p:spPr>
          <a:xfrm>
            <a:off x="2743200" y="1499534"/>
            <a:ext cx="2362405" cy="5250635"/>
          </a:xfrm>
          <a:prstGeom prst="rect">
            <a:avLst/>
          </a:prstGeom>
        </p:spPr>
      </p:pic>
      <p:pic>
        <p:nvPicPr>
          <p:cNvPr id="28" name="Picture 27">
            <a:extLst>
              <a:ext uri="{FF2B5EF4-FFF2-40B4-BE49-F238E27FC236}">
                <a16:creationId xmlns:a16="http://schemas.microsoft.com/office/drawing/2014/main" id="{E93E926F-E16F-4705-9A6F-C2341E4D8B8D}"/>
              </a:ext>
            </a:extLst>
          </p:cNvPr>
          <p:cNvPicPr>
            <a:picLocks noChangeAspect="1"/>
          </p:cNvPicPr>
          <p:nvPr/>
        </p:nvPicPr>
        <p:blipFill>
          <a:blip r:embed="rId10"/>
          <a:stretch>
            <a:fillRect/>
          </a:stretch>
        </p:blipFill>
        <p:spPr>
          <a:xfrm>
            <a:off x="4931939" y="1651647"/>
            <a:ext cx="1851820" cy="2819644"/>
          </a:xfrm>
          <a:prstGeom prst="rect">
            <a:avLst/>
          </a:prstGeom>
        </p:spPr>
      </p:pic>
      <p:sp>
        <p:nvSpPr>
          <p:cNvPr id="8" name="Slide Number Placeholder 7">
            <a:extLst>
              <a:ext uri="{FF2B5EF4-FFF2-40B4-BE49-F238E27FC236}">
                <a16:creationId xmlns:a16="http://schemas.microsoft.com/office/drawing/2014/main" id="{BCFCB49F-5622-4EDD-ADC6-FB1996008A61}"/>
              </a:ext>
            </a:extLst>
          </p:cNvPr>
          <p:cNvSpPr>
            <a:spLocks noGrp="1"/>
          </p:cNvSpPr>
          <p:nvPr>
            <p:ph type="sldNum" sz="quarter" idx="4"/>
          </p:nvPr>
        </p:nvSpPr>
        <p:spPr/>
        <p:txBody>
          <a:bodyPr/>
          <a:lstStyle/>
          <a:p>
            <a:fld id="{2BC6E398-9417-E741-BFFC-7477F592D70A}" type="slidenum">
              <a:rPr lang="en-US" smtClean="0"/>
              <a:t>3</a:t>
            </a:fld>
            <a:endParaRPr lang="en-US"/>
          </a:p>
        </p:txBody>
      </p:sp>
    </p:spTree>
    <p:custDataLst>
      <p:tags r:id="rId1"/>
    </p:custDataLst>
    <p:extLst>
      <p:ext uri="{BB962C8B-B14F-4D97-AF65-F5344CB8AC3E}">
        <p14:creationId xmlns:p14="http://schemas.microsoft.com/office/powerpoint/2010/main" val="5622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dissolv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Conclusion </a:t>
            </a:r>
            <a:endParaRPr lang="en-US" sz="4800">
              <a:solidFill>
                <a:schemeClr val="tx1">
                  <a:lumMod val="50000"/>
                </a:schemeClr>
              </a:solidFill>
            </a:endParaRPr>
          </a:p>
        </p:txBody>
      </p:sp>
      <p:sp>
        <p:nvSpPr>
          <p:cNvPr id="5" name="TextBox 4">
            <a:extLst>
              <a:ext uri="{FF2B5EF4-FFF2-40B4-BE49-F238E27FC236}">
                <a16:creationId xmlns:a16="http://schemas.microsoft.com/office/drawing/2014/main" id="{97DEA4C7-DC4E-4282-9AAC-88FC982513B3}"/>
              </a:ext>
            </a:extLst>
          </p:cNvPr>
          <p:cNvSpPr txBox="1"/>
          <p:nvPr/>
        </p:nvSpPr>
        <p:spPr>
          <a:xfrm>
            <a:off x="191187" y="1249826"/>
            <a:ext cx="11809626" cy="2025282"/>
          </a:xfrm>
          <a:prstGeom prst="rect">
            <a:avLst/>
          </a:prstGeom>
          <a:noFill/>
        </p:spPr>
        <p:txBody>
          <a:bodyPr wrap="square" rtlCol="0">
            <a:noAutofit/>
          </a:bodyPr>
          <a:lstStyle/>
          <a:p>
            <a:r>
              <a:rPr lang="en-US" sz="4400" b="1">
                <a:solidFill>
                  <a:schemeClr val="bg1">
                    <a:lumMod val="50000"/>
                  </a:schemeClr>
                </a:solidFill>
              </a:rPr>
              <a:t>1. </a:t>
            </a:r>
            <a:r>
              <a:rPr lang="en-US" sz="3600"/>
              <a:t>Lease is a well-suited abstraction for managing resource in mobile system</a:t>
            </a:r>
          </a:p>
          <a:p>
            <a:pPr>
              <a:spcBef>
                <a:spcPts val="1200"/>
              </a:spcBef>
            </a:pPr>
            <a:r>
              <a:rPr lang="en-US" sz="4400" b="1">
                <a:solidFill>
                  <a:schemeClr val="bg1">
                    <a:lumMod val="50000"/>
                  </a:schemeClr>
                </a:solidFill>
              </a:rPr>
              <a:t>2.</a:t>
            </a:r>
            <a:r>
              <a:rPr lang="en-US" sz="3200"/>
              <a:t> </a:t>
            </a:r>
            <a:r>
              <a:rPr lang="en-US" sz="3600"/>
              <a:t>Explore utilitarian approach for making lease decisions</a:t>
            </a:r>
            <a:endParaRPr lang="en-US" sz="3200"/>
          </a:p>
        </p:txBody>
      </p:sp>
      <p:sp>
        <p:nvSpPr>
          <p:cNvPr id="6" name="TextBox 5">
            <a:extLst>
              <a:ext uri="{FF2B5EF4-FFF2-40B4-BE49-F238E27FC236}">
                <a16:creationId xmlns:a16="http://schemas.microsoft.com/office/drawing/2014/main" id="{41735093-DBB5-4CD5-90AB-930DF7DA4FD7}"/>
              </a:ext>
            </a:extLst>
          </p:cNvPr>
          <p:cNvSpPr txBox="1"/>
          <p:nvPr/>
        </p:nvSpPr>
        <p:spPr>
          <a:xfrm>
            <a:off x="195572" y="3524087"/>
            <a:ext cx="7905046" cy="2154436"/>
          </a:xfrm>
          <a:prstGeom prst="rect">
            <a:avLst/>
          </a:prstGeom>
          <a:noFill/>
        </p:spPr>
        <p:txBody>
          <a:bodyPr wrap="square" rtlCol="0">
            <a:spAutoFit/>
          </a:bodyPr>
          <a:lstStyle/>
          <a:p>
            <a:r>
              <a:rPr lang="en-US" sz="4400" b="1">
                <a:solidFill>
                  <a:schemeClr val="bg1">
                    <a:lumMod val="50000"/>
                  </a:schemeClr>
                </a:solidFill>
              </a:rPr>
              <a:t>3. </a:t>
            </a:r>
            <a:r>
              <a:rPr lang="en-US" sz="3600"/>
              <a:t>Design of </a:t>
            </a:r>
            <a:r>
              <a:rPr lang="en-US" sz="3600" err="1"/>
              <a:t>LeaseOS</a:t>
            </a:r>
            <a:r>
              <a:rPr lang="en-US" sz="3600"/>
              <a:t> – a lightweight runtime resource management </a:t>
            </a:r>
            <a:endParaRPr lang="en-US" sz="3200" b="1">
              <a:solidFill>
                <a:schemeClr val="bg1">
                  <a:lumMod val="50000"/>
                </a:schemeClr>
              </a:solidFill>
            </a:endParaRPr>
          </a:p>
          <a:p>
            <a:pPr>
              <a:spcBef>
                <a:spcPts val="1200"/>
              </a:spcBef>
            </a:pPr>
            <a:r>
              <a:rPr lang="en-US" sz="4400" b="1">
                <a:solidFill>
                  <a:schemeClr val="bg1">
                    <a:lumMod val="50000"/>
                  </a:schemeClr>
                </a:solidFill>
              </a:rPr>
              <a:t>4. </a:t>
            </a:r>
            <a:r>
              <a:rPr lang="en-US" sz="3600"/>
              <a:t>Reduce 92% energy waste on 20 apps</a:t>
            </a:r>
            <a:endParaRPr lang="en-US" sz="4400" b="1">
              <a:solidFill>
                <a:schemeClr val="bg1">
                  <a:lumMod val="50000"/>
                </a:schemeClr>
              </a:solidFill>
            </a:endParaRPr>
          </a:p>
        </p:txBody>
      </p:sp>
      <p:sp>
        <p:nvSpPr>
          <p:cNvPr id="72" name="Slide Number Placeholder 27">
            <a:extLst>
              <a:ext uri="{FF2B5EF4-FFF2-40B4-BE49-F238E27FC236}">
                <a16:creationId xmlns:a16="http://schemas.microsoft.com/office/drawing/2014/main" id="{0ABDC783-76EA-443A-8091-6FA7B4A4F003}"/>
              </a:ext>
            </a:extLst>
          </p:cNvPr>
          <p:cNvSpPr>
            <a:spLocks noGrp="1"/>
          </p:cNvSpPr>
          <p:nvPr>
            <p:ph type="sldNum" sz="quarter" idx="4"/>
          </p:nvPr>
        </p:nvSpPr>
        <p:spPr>
          <a:xfrm>
            <a:off x="17710673" y="10319835"/>
            <a:ext cx="2743200" cy="365125"/>
          </a:xfrm>
        </p:spPr>
        <p:txBody>
          <a:bodyPr/>
          <a:lstStyle/>
          <a:p>
            <a:r>
              <a:rPr lang="en-US" sz="2000"/>
              <a:t>5</a:t>
            </a:r>
          </a:p>
        </p:txBody>
      </p:sp>
      <p:grpSp>
        <p:nvGrpSpPr>
          <p:cNvPr id="2" name="Group 1">
            <a:extLst>
              <a:ext uri="{FF2B5EF4-FFF2-40B4-BE49-F238E27FC236}">
                <a16:creationId xmlns:a16="http://schemas.microsoft.com/office/drawing/2014/main" id="{754EDAAA-490E-482C-A2E6-CC81060114E8}"/>
              </a:ext>
            </a:extLst>
          </p:cNvPr>
          <p:cNvGrpSpPr/>
          <p:nvPr/>
        </p:nvGrpSpPr>
        <p:grpSpPr>
          <a:xfrm>
            <a:off x="8131835" y="3303318"/>
            <a:ext cx="3965245" cy="3461074"/>
            <a:chOff x="1859534" y="1152786"/>
            <a:chExt cx="6511995" cy="5309428"/>
          </a:xfrm>
        </p:grpSpPr>
        <p:grpSp>
          <p:nvGrpSpPr>
            <p:cNvPr id="30" name="Group 29">
              <a:extLst>
                <a:ext uri="{FF2B5EF4-FFF2-40B4-BE49-F238E27FC236}">
                  <a16:creationId xmlns:a16="http://schemas.microsoft.com/office/drawing/2014/main" id="{98C059AA-9428-4B9A-8F92-7FA898BA6CFC}"/>
                </a:ext>
              </a:extLst>
            </p:cNvPr>
            <p:cNvGrpSpPr/>
            <p:nvPr/>
          </p:nvGrpSpPr>
          <p:grpSpPr>
            <a:xfrm>
              <a:off x="2604655" y="1907596"/>
              <a:ext cx="5205846" cy="4041382"/>
              <a:chOff x="2358736" y="1465118"/>
              <a:chExt cx="4125191" cy="3429001"/>
            </a:xfrm>
          </p:grpSpPr>
          <p:cxnSp>
            <p:nvCxnSpPr>
              <p:cNvPr id="31" name="Straight Arrow Connector 30">
                <a:extLst>
                  <a:ext uri="{FF2B5EF4-FFF2-40B4-BE49-F238E27FC236}">
                    <a16:creationId xmlns:a16="http://schemas.microsoft.com/office/drawing/2014/main" id="{F1A41D61-B6AC-4E3F-8CDF-3CF0F4D9F2C0}"/>
                  </a:ext>
                </a:extLst>
              </p:cNvPr>
              <p:cNvCxnSpPr>
                <a:cxnSpLocks/>
              </p:cNvCxnSpPr>
              <p:nvPr/>
            </p:nvCxnSpPr>
            <p:spPr>
              <a:xfrm flipH="1" flipV="1">
                <a:off x="2358736" y="1465118"/>
                <a:ext cx="0" cy="342900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8F65FE5-2D00-4145-A1D5-3AAD26ADE510}"/>
                  </a:ext>
                </a:extLst>
              </p:cNvPr>
              <p:cNvCxnSpPr>
                <a:cxnSpLocks/>
              </p:cNvCxnSpPr>
              <p:nvPr/>
            </p:nvCxnSpPr>
            <p:spPr>
              <a:xfrm>
                <a:off x="2358736" y="4894118"/>
                <a:ext cx="412519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21EA6875-5944-41C2-AC9D-2AC148A059E2}"/>
                </a:ext>
              </a:extLst>
            </p:cNvPr>
            <p:cNvSpPr txBox="1"/>
            <p:nvPr/>
          </p:nvSpPr>
          <p:spPr>
            <a:xfrm>
              <a:off x="3991706" y="6007477"/>
              <a:ext cx="3911442" cy="454737"/>
            </a:xfrm>
            <a:prstGeom prst="rect">
              <a:avLst/>
            </a:prstGeom>
            <a:noFill/>
          </p:spPr>
          <p:txBody>
            <a:bodyPr wrap="none" rtlCol="0">
              <a:spAutoFit/>
            </a:bodyPr>
            <a:lstStyle/>
            <a:p>
              <a:r>
                <a:rPr lang="en-US" sz="1600"/>
                <a:t>Reduction of Energy Waste</a:t>
              </a:r>
            </a:p>
          </p:txBody>
        </p:sp>
        <p:sp>
          <p:nvSpPr>
            <p:cNvPr id="34" name="TextBox 33">
              <a:extLst>
                <a:ext uri="{FF2B5EF4-FFF2-40B4-BE49-F238E27FC236}">
                  <a16:creationId xmlns:a16="http://schemas.microsoft.com/office/drawing/2014/main" id="{E0ED762E-B270-42FB-8ED4-49FD55D9441F}"/>
                </a:ext>
              </a:extLst>
            </p:cNvPr>
            <p:cNvSpPr txBox="1"/>
            <p:nvPr/>
          </p:nvSpPr>
          <p:spPr>
            <a:xfrm>
              <a:off x="1859534" y="1491454"/>
              <a:ext cx="707632" cy="2814234"/>
            </a:xfrm>
            <a:prstGeom prst="rect">
              <a:avLst/>
            </a:prstGeom>
            <a:noFill/>
          </p:spPr>
          <p:txBody>
            <a:bodyPr vert="vert270" wrap="square" rtlCol="0">
              <a:spAutoFit/>
            </a:bodyPr>
            <a:lstStyle/>
            <a:p>
              <a:pPr algn="ctr"/>
              <a:r>
                <a:rPr lang="en-US" sz="1600"/>
                <a:t>App Usability</a:t>
              </a:r>
            </a:p>
          </p:txBody>
        </p:sp>
        <p:sp>
          <p:nvSpPr>
            <p:cNvPr id="35" name="Oval 34">
              <a:extLst>
                <a:ext uri="{FF2B5EF4-FFF2-40B4-BE49-F238E27FC236}">
                  <a16:creationId xmlns:a16="http://schemas.microsoft.com/office/drawing/2014/main" id="{C0E9816D-6DC0-44E2-8592-9EDE029C1AE3}"/>
                </a:ext>
              </a:extLst>
            </p:cNvPr>
            <p:cNvSpPr/>
            <p:nvPr/>
          </p:nvSpPr>
          <p:spPr>
            <a:xfrm>
              <a:off x="3379402" y="2468181"/>
              <a:ext cx="238984" cy="2493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389C389-657A-4F77-ADA1-93034E1789FA}"/>
                </a:ext>
              </a:extLst>
            </p:cNvPr>
            <p:cNvSpPr/>
            <p:nvPr/>
          </p:nvSpPr>
          <p:spPr>
            <a:xfrm>
              <a:off x="6912141" y="5363509"/>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9BF69AA-CE35-4C58-A015-BB32979BA51B}"/>
                </a:ext>
              </a:extLst>
            </p:cNvPr>
            <p:cNvSpPr/>
            <p:nvPr/>
          </p:nvSpPr>
          <p:spPr>
            <a:xfrm>
              <a:off x="6418597" y="2621221"/>
              <a:ext cx="238985" cy="249382"/>
            </a:xfrm>
            <a:prstGeom prst="ellipse">
              <a:avLst/>
            </a:prstGeom>
            <a:solidFill>
              <a:schemeClr val="accent6">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C00000"/>
                </a:solidFill>
              </a:endParaRPr>
            </a:p>
          </p:txBody>
        </p:sp>
        <p:sp>
          <p:nvSpPr>
            <p:cNvPr id="40" name="TextBox 39">
              <a:extLst>
                <a:ext uri="{FF2B5EF4-FFF2-40B4-BE49-F238E27FC236}">
                  <a16:creationId xmlns:a16="http://schemas.microsoft.com/office/drawing/2014/main" id="{6D2884AA-341B-4D84-8855-E636E93ACA9B}"/>
                </a:ext>
              </a:extLst>
            </p:cNvPr>
            <p:cNvSpPr txBox="1"/>
            <p:nvPr/>
          </p:nvSpPr>
          <p:spPr>
            <a:xfrm>
              <a:off x="6066918" y="1152786"/>
              <a:ext cx="2304611" cy="702778"/>
            </a:xfrm>
            <a:prstGeom prst="rect">
              <a:avLst/>
            </a:prstGeom>
            <a:noFill/>
          </p:spPr>
          <p:txBody>
            <a:bodyPr wrap="none" rtlCol="0">
              <a:spAutoFit/>
            </a:bodyPr>
            <a:lstStyle/>
            <a:p>
              <a:r>
                <a:rPr lang="en-US" sz="2800" b="1" err="1">
                  <a:solidFill>
                    <a:srgbClr val="0070C0"/>
                  </a:solidFill>
                </a:rPr>
                <a:t>LeaseOS</a:t>
              </a:r>
              <a:endParaRPr lang="en-US" sz="2800" b="1">
                <a:solidFill>
                  <a:srgbClr val="0070C0"/>
                </a:solidFill>
              </a:endParaRPr>
            </a:p>
          </p:txBody>
        </p:sp>
        <p:sp>
          <p:nvSpPr>
            <p:cNvPr id="41" name="Oval 40">
              <a:extLst>
                <a:ext uri="{FF2B5EF4-FFF2-40B4-BE49-F238E27FC236}">
                  <a16:creationId xmlns:a16="http://schemas.microsoft.com/office/drawing/2014/main" id="{02EBB7F7-5011-408D-86B4-E01A1A4178CD}"/>
                </a:ext>
              </a:extLst>
            </p:cNvPr>
            <p:cNvSpPr/>
            <p:nvPr/>
          </p:nvSpPr>
          <p:spPr>
            <a:xfrm>
              <a:off x="5031510" y="4629128"/>
              <a:ext cx="238984" cy="2493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5672308-9338-468B-A778-1F4873FEAB69}"/>
                </a:ext>
              </a:extLst>
            </p:cNvPr>
            <p:cNvSpPr/>
            <p:nvPr/>
          </p:nvSpPr>
          <p:spPr>
            <a:xfrm>
              <a:off x="4363419" y="4367555"/>
              <a:ext cx="238984" cy="2493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CF333C-3116-48F6-9ADB-68973EB08616}"/>
                </a:ext>
              </a:extLst>
            </p:cNvPr>
            <p:cNvSpPr/>
            <p:nvPr/>
          </p:nvSpPr>
          <p:spPr>
            <a:xfrm>
              <a:off x="4143103" y="3215259"/>
              <a:ext cx="238984" cy="2493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E322C01-0BE2-4FA2-AF42-1D1C2A9748BF}"/>
                </a:ext>
              </a:extLst>
            </p:cNvPr>
            <p:cNvSpPr/>
            <p:nvPr/>
          </p:nvSpPr>
          <p:spPr>
            <a:xfrm>
              <a:off x="5947426" y="5274211"/>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766BD3B-FA34-4419-9E6B-6E5F3CA58947}"/>
                </a:ext>
              </a:extLst>
            </p:cNvPr>
            <p:cNvSpPr/>
            <p:nvPr/>
          </p:nvSpPr>
          <p:spPr>
            <a:xfrm>
              <a:off x="3038081" y="2152294"/>
              <a:ext cx="2112922" cy="1690134"/>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ABCB0A7-FAF1-44EE-82CA-EF0FF5AAE475}"/>
                </a:ext>
              </a:extLst>
            </p:cNvPr>
            <p:cNvSpPr/>
            <p:nvPr/>
          </p:nvSpPr>
          <p:spPr>
            <a:xfrm>
              <a:off x="4143103" y="3760147"/>
              <a:ext cx="3401233" cy="1987346"/>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2">
              <a:extLst>
                <a:ext uri="{FF2B5EF4-FFF2-40B4-BE49-F238E27FC236}">
                  <a16:creationId xmlns:a16="http://schemas.microsoft.com/office/drawing/2014/main" id="{F18483E8-EF8F-483C-8F5C-BEAFE4469AC3}"/>
                </a:ext>
              </a:extLst>
            </p:cNvPr>
            <p:cNvSpPr/>
            <p:nvPr/>
          </p:nvSpPr>
          <p:spPr>
            <a:xfrm rot="870625">
              <a:off x="6632640" y="1955892"/>
              <a:ext cx="297086" cy="52333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28BC642-ACF6-4B19-A421-086740DEF4E6}"/>
                </a:ext>
              </a:extLst>
            </p:cNvPr>
            <p:cNvSpPr txBox="1"/>
            <p:nvPr/>
          </p:nvSpPr>
          <p:spPr>
            <a:xfrm>
              <a:off x="5135913" y="3842429"/>
              <a:ext cx="1479251" cy="369333"/>
            </a:xfrm>
            <a:prstGeom prst="rect">
              <a:avLst/>
            </a:prstGeom>
            <a:noFill/>
          </p:spPr>
          <p:txBody>
            <a:bodyPr wrap="none" rtlCol="0">
              <a:spAutoFit/>
            </a:bodyPr>
            <a:lstStyle/>
            <a:p>
              <a:r>
                <a:rPr lang="en-US" b="1">
                  <a:solidFill>
                    <a:srgbClr val="C00000"/>
                  </a:solidFill>
                </a:rPr>
                <a:t>Authoritarian</a:t>
              </a:r>
            </a:p>
          </p:txBody>
        </p:sp>
        <p:sp>
          <p:nvSpPr>
            <p:cNvPr id="53" name="TextBox 52">
              <a:extLst>
                <a:ext uri="{FF2B5EF4-FFF2-40B4-BE49-F238E27FC236}">
                  <a16:creationId xmlns:a16="http://schemas.microsoft.com/office/drawing/2014/main" id="{A605826F-26D9-436A-9C9D-1C8E816778D9}"/>
                </a:ext>
              </a:extLst>
            </p:cNvPr>
            <p:cNvSpPr txBox="1"/>
            <p:nvPr/>
          </p:nvSpPr>
          <p:spPr>
            <a:xfrm>
              <a:off x="3130714" y="1398657"/>
              <a:ext cx="1225977" cy="369333"/>
            </a:xfrm>
            <a:prstGeom prst="rect">
              <a:avLst/>
            </a:prstGeom>
            <a:noFill/>
          </p:spPr>
          <p:txBody>
            <a:bodyPr wrap="none" rtlCol="0">
              <a:spAutoFit/>
            </a:bodyPr>
            <a:lstStyle/>
            <a:p>
              <a:r>
                <a:rPr lang="en-US" b="1">
                  <a:solidFill>
                    <a:srgbClr val="C00000"/>
                  </a:solidFill>
                </a:rPr>
                <a:t>Libertarian</a:t>
              </a:r>
            </a:p>
          </p:txBody>
        </p:sp>
      </p:grpSp>
      <p:sp>
        <p:nvSpPr>
          <p:cNvPr id="25" name="TextBox 24">
            <a:extLst>
              <a:ext uri="{FF2B5EF4-FFF2-40B4-BE49-F238E27FC236}">
                <a16:creationId xmlns:a16="http://schemas.microsoft.com/office/drawing/2014/main" id="{7539430C-7557-4794-8DF9-D1EE1E00DB35}"/>
              </a:ext>
            </a:extLst>
          </p:cNvPr>
          <p:cNvSpPr txBox="1"/>
          <p:nvPr/>
        </p:nvSpPr>
        <p:spPr>
          <a:xfrm>
            <a:off x="8826640" y="3917804"/>
            <a:ext cx="1025345" cy="276999"/>
          </a:xfrm>
          <a:prstGeom prst="rect">
            <a:avLst/>
          </a:prstGeom>
          <a:noFill/>
        </p:spPr>
        <p:txBody>
          <a:bodyPr wrap="none" rtlCol="0">
            <a:spAutoFit/>
          </a:bodyPr>
          <a:lstStyle/>
          <a:p>
            <a:r>
              <a:rPr lang="en-US" sz="1200"/>
              <a:t>Android &lt; 6.0</a:t>
            </a:r>
          </a:p>
        </p:txBody>
      </p:sp>
      <p:sp>
        <p:nvSpPr>
          <p:cNvPr id="26" name="TextBox 25">
            <a:extLst>
              <a:ext uri="{FF2B5EF4-FFF2-40B4-BE49-F238E27FC236}">
                <a16:creationId xmlns:a16="http://schemas.microsoft.com/office/drawing/2014/main" id="{6ECC5605-13FC-4EC5-A347-680303A0CCF4}"/>
              </a:ext>
            </a:extLst>
          </p:cNvPr>
          <p:cNvSpPr txBox="1"/>
          <p:nvPr/>
        </p:nvSpPr>
        <p:spPr>
          <a:xfrm>
            <a:off x="10887262" y="5749106"/>
            <a:ext cx="743473" cy="276999"/>
          </a:xfrm>
          <a:prstGeom prst="rect">
            <a:avLst/>
          </a:prstGeom>
          <a:noFill/>
        </p:spPr>
        <p:txBody>
          <a:bodyPr wrap="none" rtlCol="0">
            <a:spAutoFit/>
          </a:bodyPr>
          <a:lstStyle/>
          <a:p>
            <a:r>
              <a:rPr lang="en-US" sz="1200" err="1"/>
              <a:t>DefDroid</a:t>
            </a:r>
            <a:endParaRPr lang="en-US" sz="1200"/>
          </a:p>
        </p:txBody>
      </p:sp>
      <p:sp>
        <p:nvSpPr>
          <p:cNvPr id="27" name="TextBox 26">
            <a:extLst>
              <a:ext uri="{FF2B5EF4-FFF2-40B4-BE49-F238E27FC236}">
                <a16:creationId xmlns:a16="http://schemas.microsoft.com/office/drawing/2014/main" id="{41E70881-BD08-42C8-8E4B-E8BF569C62A7}"/>
              </a:ext>
            </a:extLst>
          </p:cNvPr>
          <p:cNvSpPr txBox="1"/>
          <p:nvPr/>
        </p:nvSpPr>
        <p:spPr>
          <a:xfrm>
            <a:off x="9802007" y="5341722"/>
            <a:ext cx="1286588" cy="276999"/>
          </a:xfrm>
          <a:prstGeom prst="rect">
            <a:avLst/>
          </a:prstGeom>
          <a:noFill/>
        </p:spPr>
        <p:txBody>
          <a:bodyPr wrap="square" rtlCol="0">
            <a:spAutoFit/>
          </a:bodyPr>
          <a:lstStyle/>
          <a:p>
            <a:r>
              <a:rPr lang="en-US" sz="1200"/>
              <a:t>Android 6.0+</a:t>
            </a:r>
          </a:p>
        </p:txBody>
      </p:sp>
      <p:sp>
        <p:nvSpPr>
          <p:cNvPr id="28" name="TextBox 27">
            <a:extLst>
              <a:ext uri="{FF2B5EF4-FFF2-40B4-BE49-F238E27FC236}">
                <a16:creationId xmlns:a16="http://schemas.microsoft.com/office/drawing/2014/main" id="{4E190E35-3E28-4BA7-BCBB-EADBA4F5A66C}"/>
              </a:ext>
            </a:extLst>
          </p:cNvPr>
          <p:cNvSpPr txBox="1"/>
          <p:nvPr/>
        </p:nvSpPr>
        <p:spPr>
          <a:xfrm>
            <a:off x="9279429" y="4147468"/>
            <a:ext cx="891078" cy="461665"/>
          </a:xfrm>
          <a:prstGeom prst="rect">
            <a:avLst/>
          </a:prstGeom>
          <a:noFill/>
        </p:spPr>
        <p:txBody>
          <a:bodyPr wrap="none" rtlCol="0">
            <a:spAutoFit/>
          </a:bodyPr>
          <a:lstStyle/>
          <a:p>
            <a:r>
              <a:rPr lang="en-US" sz="1200" err="1"/>
              <a:t>CinderOS</a:t>
            </a:r>
            <a:r>
              <a:rPr lang="en-US" sz="1200"/>
              <a:t>,</a:t>
            </a:r>
          </a:p>
          <a:p>
            <a:r>
              <a:rPr lang="en-US" sz="1200" err="1"/>
              <a:t>JouleGuard</a:t>
            </a:r>
            <a:endParaRPr lang="en-US" sz="1200"/>
          </a:p>
        </p:txBody>
      </p:sp>
      <p:sp>
        <p:nvSpPr>
          <p:cNvPr id="29" name="TextBox 28">
            <a:extLst>
              <a:ext uri="{FF2B5EF4-FFF2-40B4-BE49-F238E27FC236}">
                <a16:creationId xmlns:a16="http://schemas.microsoft.com/office/drawing/2014/main" id="{46A43D1D-DECD-4A1E-9CB9-75611B222B66}"/>
              </a:ext>
            </a:extLst>
          </p:cNvPr>
          <p:cNvSpPr txBox="1"/>
          <p:nvPr/>
        </p:nvSpPr>
        <p:spPr>
          <a:xfrm>
            <a:off x="10354701" y="5674832"/>
            <a:ext cx="627864" cy="276999"/>
          </a:xfrm>
          <a:prstGeom prst="rect">
            <a:avLst/>
          </a:prstGeom>
          <a:noFill/>
        </p:spPr>
        <p:txBody>
          <a:bodyPr wrap="none" rtlCol="0">
            <a:spAutoFit/>
          </a:bodyPr>
          <a:lstStyle/>
          <a:p>
            <a:r>
              <a:rPr lang="en-US" sz="1200"/>
              <a:t>TAMER</a:t>
            </a:r>
          </a:p>
        </p:txBody>
      </p:sp>
      <p:sp>
        <p:nvSpPr>
          <p:cNvPr id="36" name="TextBox 35">
            <a:extLst>
              <a:ext uri="{FF2B5EF4-FFF2-40B4-BE49-F238E27FC236}">
                <a16:creationId xmlns:a16="http://schemas.microsoft.com/office/drawing/2014/main" id="{795653F9-A400-4674-A5F4-96C51FDD73A9}"/>
              </a:ext>
            </a:extLst>
          </p:cNvPr>
          <p:cNvSpPr txBox="1"/>
          <p:nvPr/>
        </p:nvSpPr>
        <p:spPr>
          <a:xfrm>
            <a:off x="9528138" y="5113226"/>
            <a:ext cx="682087" cy="276999"/>
          </a:xfrm>
          <a:prstGeom prst="rect">
            <a:avLst/>
          </a:prstGeom>
          <a:noFill/>
        </p:spPr>
        <p:txBody>
          <a:bodyPr wrap="square" rtlCol="0">
            <a:spAutoFit/>
          </a:bodyPr>
          <a:lstStyle/>
          <a:p>
            <a:r>
              <a:rPr lang="en-US" sz="1200"/>
              <a:t>IOS</a:t>
            </a:r>
          </a:p>
        </p:txBody>
      </p:sp>
      <p:sp>
        <p:nvSpPr>
          <p:cNvPr id="3" name="Rectangle 2">
            <a:extLst>
              <a:ext uri="{FF2B5EF4-FFF2-40B4-BE49-F238E27FC236}">
                <a16:creationId xmlns:a16="http://schemas.microsoft.com/office/drawing/2014/main" id="{1D4E8BBB-68C2-4C45-943C-B7323247497D}"/>
              </a:ext>
            </a:extLst>
          </p:cNvPr>
          <p:cNvSpPr/>
          <p:nvPr/>
        </p:nvSpPr>
        <p:spPr>
          <a:xfrm>
            <a:off x="2565494" y="5867569"/>
            <a:ext cx="5019131" cy="584775"/>
          </a:xfrm>
          <a:prstGeom prst="rect">
            <a:avLst/>
          </a:prstGeom>
        </p:spPr>
        <p:txBody>
          <a:bodyPr wrap="none">
            <a:spAutoFit/>
          </a:bodyPr>
          <a:lstStyle/>
          <a:p>
            <a:r>
              <a:rPr lang="en-US" sz="3200">
                <a:hlinkClick r:id="rId3"/>
              </a:rPr>
              <a:t>https://orderlab.io/LeaseOS/</a:t>
            </a:r>
            <a:endParaRPr lang="en-US" sz="3200"/>
          </a:p>
        </p:txBody>
      </p:sp>
      <p:pic>
        <p:nvPicPr>
          <p:cNvPr id="8" name="Picture 7">
            <a:extLst>
              <a:ext uri="{FF2B5EF4-FFF2-40B4-BE49-F238E27FC236}">
                <a16:creationId xmlns:a16="http://schemas.microsoft.com/office/drawing/2014/main" id="{340645F4-AB6A-4335-BF86-02C51258F535}"/>
              </a:ext>
            </a:extLst>
          </p:cNvPr>
          <p:cNvPicPr>
            <a:picLocks noChangeAspect="1"/>
          </p:cNvPicPr>
          <p:nvPr/>
        </p:nvPicPr>
        <p:blipFill>
          <a:blip r:embed="rId4"/>
          <a:stretch>
            <a:fillRect/>
          </a:stretch>
        </p:blipFill>
        <p:spPr>
          <a:xfrm>
            <a:off x="1125462" y="5519296"/>
            <a:ext cx="1338703" cy="1338703"/>
          </a:xfrm>
          <a:prstGeom prst="rect">
            <a:avLst/>
          </a:prstGeom>
        </p:spPr>
      </p:pic>
      <p:sp>
        <p:nvSpPr>
          <p:cNvPr id="38" name="TextBox 37">
            <a:extLst>
              <a:ext uri="{FF2B5EF4-FFF2-40B4-BE49-F238E27FC236}">
                <a16:creationId xmlns:a16="http://schemas.microsoft.com/office/drawing/2014/main" id="{8CA2778B-65E8-A945-B5D8-A829BDCD2A0A}"/>
              </a:ext>
            </a:extLst>
          </p:cNvPr>
          <p:cNvSpPr txBox="1"/>
          <p:nvPr/>
        </p:nvSpPr>
        <p:spPr>
          <a:xfrm>
            <a:off x="10577236" y="4361610"/>
            <a:ext cx="1150636" cy="369332"/>
          </a:xfrm>
          <a:prstGeom prst="rect">
            <a:avLst/>
          </a:prstGeom>
          <a:noFill/>
        </p:spPr>
        <p:txBody>
          <a:bodyPr wrap="none" rtlCol="0">
            <a:spAutoFit/>
          </a:bodyPr>
          <a:lstStyle/>
          <a:p>
            <a:r>
              <a:rPr lang="en-US" b="1">
                <a:solidFill>
                  <a:srgbClr val="C00000"/>
                </a:solidFill>
              </a:rPr>
              <a:t>Utilitarian</a:t>
            </a:r>
          </a:p>
        </p:txBody>
      </p:sp>
    </p:spTree>
    <p:extLst>
      <p:ext uri="{BB962C8B-B14F-4D97-AF65-F5344CB8AC3E}">
        <p14:creationId xmlns:p14="http://schemas.microsoft.com/office/powerpoint/2010/main" val="182829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Questions</a:t>
            </a:r>
            <a:endParaRPr lang="en-US" sz="4800">
              <a:solidFill>
                <a:schemeClr val="tx1">
                  <a:lumMod val="50000"/>
                </a:schemeClr>
              </a:solidFill>
            </a:endParaRPr>
          </a:p>
        </p:txBody>
      </p:sp>
      <p:sp>
        <p:nvSpPr>
          <p:cNvPr id="7" name="Slide Number Placeholder 6">
            <a:extLst>
              <a:ext uri="{FF2B5EF4-FFF2-40B4-BE49-F238E27FC236}">
                <a16:creationId xmlns:a16="http://schemas.microsoft.com/office/drawing/2014/main" id="{8C4F6DB4-2B2C-4382-892D-2A713C0857E6}"/>
              </a:ext>
            </a:extLst>
          </p:cNvPr>
          <p:cNvSpPr>
            <a:spLocks noGrp="1"/>
          </p:cNvSpPr>
          <p:nvPr>
            <p:ph type="sldNum" sz="quarter" idx="4"/>
          </p:nvPr>
        </p:nvSpPr>
        <p:spPr/>
        <p:txBody>
          <a:bodyPr/>
          <a:lstStyle/>
          <a:p>
            <a:fld id="{2BC6E398-9417-E741-BFFC-7477F592D70A}" type="slidenum">
              <a:rPr lang="en-US" smtClean="0"/>
              <a:t>40</a:t>
            </a:fld>
            <a:endParaRPr lang="en-US"/>
          </a:p>
        </p:txBody>
      </p:sp>
      <p:sp>
        <p:nvSpPr>
          <p:cNvPr id="2" name="TextBox 1">
            <a:extLst>
              <a:ext uri="{FF2B5EF4-FFF2-40B4-BE49-F238E27FC236}">
                <a16:creationId xmlns:a16="http://schemas.microsoft.com/office/drawing/2014/main" id="{B13F8257-08BD-4B53-B696-8264B8C1435C}"/>
              </a:ext>
            </a:extLst>
          </p:cNvPr>
          <p:cNvSpPr txBox="1"/>
          <p:nvPr/>
        </p:nvSpPr>
        <p:spPr>
          <a:xfrm>
            <a:off x="201930" y="1403132"/>
            <a:ext cx="1199007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How hard is it for developers to implement the customizable utility interface?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What if the developer abuse the customizable interface?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What is the sensitivity to the threshold settings?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How do we handle DVFS? </a:t>
            </a:r>
          </a:p>
        </p:txBody>
      </p:sp>
    </p:spTree>
    <p:extLst>
      <p:ext uri="{BB962C8B-B14F-4D97-AF65-F5344CB8AC3E}">
        <p14:creationId xmlns:p14="http://schemas.microsoft.com/office/powerpoint/2010/main" val="3555341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Number of Active Lease</a:t>
            </a:r>
            <a:endParaRPr lang="en-US" sz="4800">
              <a:solidFill>
                <a:schemeClr val="tx1">
                  <a:lumMod val="50000"/>
                </a:schemeClr>
              </a:solidFill>
            </a:endParaRPr>
          </a:p>
        </p:txBody>
      </p:sp>
      <p:sp>
        <p:nvSpPr>
          <p:cNvPr id="7" name="Slide Number Placeholder 6">
            <a:extLst>
              <a:ext uri="{FF2B5EF4-FFF2-40B4-BE49-F238E27FC236}">
                <a16:creationId xmlns:a16="http://schemas.microsoft.com/office/drawing/2014/main" id="{8C4F6DB4-2B2C-4382-892D-2A713C0857E6}"/>
              </a:ext>
            </a:extLst>
          </p:cNvPr>
          <p:cNvSpPr>
            <a:spLocks noGrp="1"/>
          </p:cNvSpPr>
          <p:nvPr>
            <p:ph type="sldNum" sz="quarter" idx="4"/>
          </p:nvPr>
        </p:nvSpPr>
        <p:spPr/>
        <p:txBody>
          <a:bodyPr/>
          <a:lstStyle/>
          <a:p>
            <a:fld id="{2BC6E398-9417-E741-BFFC-7477F592D70A}" type="slidenum">
              <a:rPr lang="en-US" smtClean="0"/>
              <a:t>41</a:t>
            </a:fld>
            <a:endParaRPr lang="en-US"/>
          </a:p>
        </p:txBody>
      </p:sp>
      <p:pic>
        <p:nvPicPr>
          <p:cNvPr id="3" name="Picture 2">
            <a:extLst>
              <a:ext uri="{FF2B5EF4-FFF2-40B4-BE49-F238E27FC236}">
                <a16:creationId xmlns:a16="http://schemas.microsoft.com/office/drawing/2014/main" id="{92EB02F3-7633-4FD9-AB75-46F94FDCB6C2}"/>
              </a:ext>
            </a:extLst>
          </p:cNvPr>
          <p:cNvPicPr>
            <a:picLocks noChangeAspect="1"/>
          </p:cNvPicPr>
          <p:nvPr/>
        </p:nvPicPr>
        <p:blipFill>
          <a:blip r:embed="rId3"/>
          <a:stretch>
            <a:fillRect/>
          </a:stretch>
        </p:blipFill>
        <p:spPr>
          <a:xfrm>
            <a:off x="622674" y="2372699"/>
            <a:ext cx="11123556" cy="3262292"/>
          </a:xfrm>
          <a:prstGeom prst="rect">
            <a:avLst/>
          </a:prstGeom>
        </p:spPr>
      </p:pic>
    </p:spTree>
    <p:extLst>
      <p:ext uri="{BB962C8B-B14F-4D97-AF65-F5344CB8AC3E}">
        <p14:creationId xmlns:p14="http://schemas.microsoft.com/office/powerpoint/2010/main" val="2648324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Average Latency of Major Lease Operation</a:t>
            </a:r>
            <a:endParaRPr lang="en-US" sz="4800">
              <a:solidFill>
                <a:schemeClr val="tx1">
                  <a:lumMod val="50000"/>
                </a:schemeClr>
              </a:solidFill>
            </a:endParaRPr>
          </a:p>
        </p:txBody>
      </p:sp>
      <p:sp>
        <p:nvSpPr>
          <p:cNvPr id="7" name="Slide Number Placeholder 6">
            <a:extLst>
              <a:ext uri="{FF2B5EF4-FFF2-40B4-BE49-F238E27FC236}">
                <a16:creationId xmlns:a16="http://schemas.microsoft.com/office/drawing/2014/main" id="{8C4F6DB4-2B2C-4382-892D-2A713C0857E6}"/>
              </a:ext>
            </a:extLst>
          </p:cNvPr>
          <p:cNvSpPr>
            <a:spLocks noGrp="1"/>
          </p:cNvSpPr>
          <p:nvPr>
            <p:ph type="sldNum" sz="quarter" idx="4"/>
          </p:nvPr>
        </p:nvSpPr>
        <p:spPr/>
        <p:txBody>
          <a:bodyPr/>
          <a:lstStyle/>
          <a:p>
            <a:fld id="{2BC6E398-9417-E741-BFFC-7477F592D70A}" type="slidenum">
              <a:rPr lang="en-US" smtClean="0"/>
              <a:t>42</a:t>
            </a:fld>
            <a:endParaRPr lang="en-US"/>
          </a:p>
        </p:txBody>
      </p:sp>
      <p:graphicFrame>
        <p:nvGraphicFramePr>
          <p:cNvPr id="2" name="Table 1">
            <a:extLst>
              <a:ext uri="{FF2B5EF4-FFF2-40B4-BE49-F238E27FC236}">
                <a16:creationId xmlns:a16="http://schemas.microsoft.com/office/drawing/2014/main" id="{714FC116-7C99-4F86-9BB6-62CCB3547EEC}"/>
              </a:ext>
            </a:extLst>
          </p:cNvPr>
          <p:cNvGraphicFramePr>
            <a:graphicFrameLocks noGrp="1"/>
          </p:cNvGraphicFramePr>
          <p:nvPr>
            <p:extLst>
              <p:ext uri="{D42A27DB-BD31-4B8C-83A1-F6EECF244321}">
                <p14:modId xmlns:p14="http://schemas.microsoft.com/office/powerpoint/2010/main" val="1059099179"/>
              </p:ext>
            </p:extLst>
          </p:nvPr>
        </p:nvGraphicFramePr>
        <p:xfrm>
          <a:off x="1042670" y="2755250"/>
          <a:ext cx="9472932" cy="1347499"/>
        </p:xfrm>
        <a:graphic>
          <a:graphicData uri="http://schemas.openxmlformats.org/drawingml/2006/table">
            <a:tbl>
              <a:tblPr firstRow="1" bandRow="1">
                <a:tableStyleId>{5C22544A-7EE6-4342-B048-85BDC9FD1C3A}</a:tableStyleId>
              </a:tblPr>
              <a:tblGrid>
                <a:gridCol w="2368233">
                  <a:extLst>
                    <a:ext uri="{9D8B030D-6E8A-4147-A177-3AD203B41FA5}">
                      <a16:colId xmlns:a16="http://schemas.microsoft.com/office/drawing/2014/main" val="3673735580"/>
                    </a:ext>
                  </a:extLst>
                </a:gridCol>
                <a:gridCol w="2368233">
                  <a:extLst>
                    <a:ext uri="{9D8B030D-6E8A-4147-A177-3AD203B41FA5}">
                      <a16:colId xmlns:a16="http://schemas.microsoft.com/office/drawing/2014/main" val="2636276331"/>
                    </a:ext>
                  </a:extLst>
                </a:gridCol>
                <a:gridCol w="2368233">
                  <a:extLst>
                    <a:ext uri="{9D8B030D-6E8A-4147-A177-3AD203B41FA5}">
                      <a16:colId xmlns:a16="http://schemas.microsoft.com/office/drawing/2014/main" val="1868652348"/>
                    </a:ext>
                  </a:extLst>
                </a:gridCol>
                <a:gridCol w="2368233">
                  <a:extLst>
                    <a:ext uri="{9D8B030D-6E8A-4147-A177-3AD203B41FA5}">
                      <a16:colId xmlns:a16="http://schemas.microsoft.com/office/drawing/2014/main" val="3874867686"/>
                    </a:ext>
                  </a:extLst>
                </a:gridCol>
              </a:tblGrid>
              <a:tr h="639631">
                <a:tc>
                  <a:txBody>
                    <a:bodyPr/>
                    <a:lstStyle/>
                    <a:p>
                      <a:pPr algn="ctr"/>
                      <a:r>
                        <a:rPr lang="en-US" sz="3600" b="0" i="0" kern="1200">
                          <a:solidFill>
                            <a:schemeClr val="lt1"/>
                          </a:solidFill>
                          <a:effectLst/>
                          <a:latin typeface="+mn-lt"/>
                          <a:ea typeface="+mn-ea"/>
                          <a:cs typeface="+mn-cs"/>
                        </a:rPr>
                        <a:t>Create</a:t>
                      </a:r>
                      <a:endParaRPr lang="en-US" sz="3600"/>
                    </a:p>
                  </a:txBody>
                  <a:tcPr/>
                </a:tc>
                <a:tc>
                  <a:txBody>
                    <a:bodyPr/>
                    <a:lstStyle/>
                    <a:p>
                      <a:pPr algn="ctr"/>
                      <a:r>
                        <a:rPr lang="en-US" sz="3600" b="0" i="0" kern="1200">
                          <a:solidFill>
                            <a:schemeClr val="lt1"/>
                          </a:solidFill>
                          <a:effectLst/>
                          <a:latin typeface="+mn-lt"/>
                          <a:ea typeface="+mn-ea"/>
                          <a:cs typeface="+mn-cs"/>
                        </a:rPr>
                        <a:t>Check (Acc) </a:t>
                      </a:r>
                      <a:endParaRPr lang="en-US" sz="3600"/>
                    </a:p>
                  </a:txBody>
                  <a:tcPr/>
                </a:tc>
                <a:tc>
                  <a:txBody>
                    <a:bodyPr/>
                    <a:lstStyle/>
                    <a:p>
                      <a:pPr algn="ctr"/>
                      <a:r>
                        <a:rPr lang="en-US" sz="3600" b="0" i="0" kern="1200">
                          <a:solidFill>
                            <a:schemeClr val="lt1"/>
                          </a:solidFill>
                          <a:effectLst/>
                          <a:latin typeface="+mn-lt"/>
                          <a:ea typeface="+mn-ea"/>
                          <a:cs typeface="+mn-cs"/>
                        </a:rPr>
                        <a:t>Check (</a:t>
                      </a:r>
                      <a:r>
                        <a:rPr lang="en-US" sz="3600" b="0" i="0" kern="1200" err="1">
                          <a:solidFill>
                            <a:schemeClr val="lt1"/>
                          </a:solidFill>
                          <a:effectLst/>
                          <a:latin typeface="+mn-lt"/>
                          <a:ea typeface="+mn-ea"/>
                          <a:cs typeface="+mn-cs"/>
                        </a:rPr>
                        <a:t>Rej</a:t>
                      </a:r>
                      <a:r>
                        <a:rPr lang="en-US" sz="3600" b="0" i="0" kern="1200">
                          <a:solidFill>
                            <a:schemeClr val="lt1"/>
                          </a:solidFill>
                          <a:effectLst/>
                          <a:latin typeface="+mn-lt"/>
                          <a:ea typeface="+mn-ea"/>
                          <a:cs typeface="+mn-cs"/>
                        </a:rPr>
                        <a:t>)</a:t>
                      </a:r>
                      <a:endParaRPr lang="en-US" sz="3600"/>
                    </a:p>
                  </a:txBody>
                  <a:tcPr/>
                </a:tc>
                <a:tc>
                  <a:txBody>
                    <a:bodyPr/>
                    <a:lstStyle/>
                    <a:p>
                      <a:pPr algn="ctr"/>
                      <a:r>
                        <a:rPr lang="en-US" sz="3600" b="0" i="0" kern="1200">
                          <a:solidFill>
                            <a:schemeClr val="lt1"/>
                          </a:solidFill>
                          <a:effectLst/>
                          <a:latin typeface="+mn-lt"/>
                          <a:ea typeface="+mn-ea"/>
                          <a:cs typeface="+mn-cs"/>
                        </a:rPr>
                        <a:t>Update</a:t>
                      </a:r>
                      <a:endParaRPr lang="en-US" sz="3600"/>
                    </a:p>
                  </a:txBody>
                  <a:tcPr/>
                </a:tc>
                <a:extLst>
                  <a:ext uri="{0D108BD9-81ED-4DB2-BD59-A6C34878D82A}">
                    <a16:rowId xmlns:a16="http://schemas.microsoft.com/office/drawing/2014/main" val="1940621071"/>
                  </a:ext>
                </a:extLst>
              </a:tr>
              <a:tr h="707419">
                <a:tc>
                  <a:txBody>
                    <a:bodyPr/>
                    <a:lstStyle/>
                    <a:p>
                      <a:pPr algn="ctr"/>
                      <a:r>
                        <a:rPr lang="en-US" sz="4000" b="0" i="0" kern="1200">
                          <a:solidFill>
                            <a:schemeClr val="dk1"/>
                          </a:solidFill>
                          <a:effectLst/>
                          <a:latin typeface="+mn-lt"/>
                          <a:ea typeface="+mn-ea"/>
                          <a:cs typeface="+mn-cs"/>
                        </a:rPr>
                        <a:t>0.357</a:t>
                      </a:r>
                      <a:endParaRPr lang="en-US" sz="4000"/>
                    </a:p>
                  </a:txBody>
                  <a:tcPr/>
                </a:tc>
                <a:tc>
                  <a:txBody>
                    <a:bodyPr/>
                    <a:lstStyle/>
                    <a:p>
                      <a:pPr algn="ctr"/>
                      <a:r>
                        <a:rPr lang="en-US" sz="4000" b="0" i="0" kern="1200">
                          <a:solidFill>
                            <a:schemeClr val="dk1"/>
                          </a:solidFill>
                          <a:effectLst/>
                          <a:latin typeface="+mn-lt"/>
                          <a:ea typeface="+mn-ea"/>
                          <a:cs typeface="+mn-cs"/>
                        </a:rPr>
                        <a:t>0.498</a:t>
                      </a:r>
                      <a:r>
                        <a:rPr lang="en-US" sz="4000"/>
                        <a:t> </a:t>
                      </a:r>
                    </a:p>
                  </a:txBody>
                  <a:tcPr/>
                </a:tc>
                <a:tc>
                  <a:txBody>
                    <a:bodyPr/>
                    <a:lstStyle/>
                    <a:p>
                      <a:pPr algn="ctr"/>
                      <a:r>
                        <a:rPr lang="en-US" sz="4000" b="0" i="0" kern="1200">
                          <a:solidFill>
                            <a:schemeClr val="dk1"/>
                          </a:solidFill>
                          <a:effectLst/>
                          <a:latin typeface="+mn-lt"/>
                          <a:ea typeface="+mn-ea"/>
                          <a:cs typeface="+mn-cs"/>
                        </a:rPr>
                        <a:t>0.388</a:t>
                      </a:r>
                      <a:r>
                        <a:rPr lang="en-US" sz="4000"/>
                        <a:t> </a:t>
                      </a:r>
                    </a:p>
                  </a:txBody>
                  <a:tcPr/>
                </a:tc>
                <a:tc>
                  <a:txBody>
                    <a:bodyPr/>
                    <a:lstStyle/>
                    <a:p>
                      <a:pPr algn="ctr"/>
                      <a:r>
                        <a:rPr lang="en-US" sz="4000" b="0" i="0" kern="1200">
                          <a:solidFill>
                            <a:schemeClr val="dk1"/>
                          </a:solidFill>
                          <a:effectLst/>
                          <a:latin typeface="+mn-lt"/>
                          <a:ea typeface="+mn-ea"/>
                          <a:cs typeface="+mn-cs"/>
                        </a:rPr>
                        <a:t>4.79</a:t>
                      </a:r>
                      <a:endParaRPr lang="en-US" sz="4000"/>
                    </a:p>
                  </a:txBody>
                  <a:tcPr/>
                </a:tc>
                <a:extLst>
                  <a:ext uri="{0D108BD9-81ED-4DB2-BD59-A6C34878D82A}">
                    <a16:rowId xmlns:a16="http://schemas.microsoft.com/office/drawing/2014/main" val="3920412469"/>
                  </a:ext>
                </a:extLst>
              </a:tr>
            </a:tbl>
          </a:graphicData>
        </a:graphic>
      </p:graphicFrame>
    </p:spTree>
    <p:extLst>
      <p:ext uri="{BB962C8B-B14F-4D97-AF65-F5344CB8AC3E}">
        <p14:creationId xmlns:p14="http://schemas.microsoft.com/office/powerpoint/2010/main" val="3658698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Lease Policy </a:t>
            </a:r>
            <a:endParaRPr lang="en-US" sz="4800">
              <a:solidFill>
                <a:schemeClr val="tx1">
                  <a:lumMod val="50000"/>
                </a:schemeClr>
              </a:solidFill>
            </a:endParaRPr>
          </a:p>
        </p:txBody>
      </p:sp>
      <p:sp>
        <p:nvSpPr>
          <p:cNvPr id="10" name="Slide Number Placeholder 9">
            <a:extLst>
              <a:ext uri="{FF2B5EF4-FFF2-40B4-BE49-F238E27FC236}">
                <a16:creationId xmlns:a16="http://schemas.microsoft.com/office/drawing/2014/main" id="{79D9092F-84B1-4A74-876B-2DCF1C29FD10}"/>
              </a:ext>
            </a:extLst>
          </p:cNvPr>
          <p:cNvSpPr>
            <a:spLocks noGrp="1"/>
          </p:cNvSpPr>
          <p:nvPr>
            <p:ph type="sldNum" sz="quarter" idx="4"/>
          </p:nvPr>
        </p:nvSpPr>
        <p:spPr/>
        <p:txBody>
          <a:bodyPr/>
          <a:lstStyle/>
          <a:p>
            <a:fld id="{2BC6E398-9417-E741-BFFC-7477F592D70A}" type="slidenum">
              <a:rPr lang="en-US" smtClean="0"/>
              <a:t>43</a:t>
            </a:fld>
            <a:endParaRPr lang="en-US"/>
          </a:p>
        </p:txBody>
      </p:sp>
      <p:sp>
        <p:nvSpPr>
          <p:cNvPr id="2" name="TextBox 1">
            <a:extLst>
              <a:ext uri="{FF2B5EF4-FFF2-40B4-BE49-F238E27FC236}">
                <a16:creationId xmlns:a16="http://schemas.microsoft.com/office/drawing/2014/main" id="{7E03F193-B396-443B-9710-096A138DEDE5}"/>
              </a:ext>
            </a:extLst>
          </p:cNvPr>
          <p:cNvSpPr txBox="1"/>
          <p:nvPr/>
        </p:nvSpPr>
        <p:spPr>
          <a:xfrm>
            <a:off x="263438" y="1369835"/>
            <a:ext cx="8436156" cy="707886"/>
          </a:xfrm>
          <a:prstGeom prst="rect">
            <a:avLst/>
          </a:prstGeom>
          <a:noFill/>
        </p:spPr>
        <p:txBody>
          <a:bodyPr wrap="none" rtlCol="0">
            <a:spAutoFit/>
          </a:bodyPr>
          <a:lstStyle/>
          <a:p>
            <a:r>
              <a:rPr lang="en-US" sz="4000"/>
              <a:t>Impact of lease term and delay interval: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E7E7F49-EE47-4462-A095-E2F8F49F38A8}"/>
                  </a:ext>
                </a:extLst>
              </p:cNvPr>
              <p:cNvSpPr txBox="1"/>
              <p:nvPr/>
            </p:nvSpPr>
            <p:spPr>
              <a:xfrm>
                <a:off x="1554575" y="2211425"/>
                <a:ext cx="6974538" cy="991362"/>
              </a:xfrm>
              <a:prstGeom prst="rect">
                <a:avLst/>
              </a:prstGeom>
              <a:noFill/>
            </p:spPr>
            <p:txBody>
              <a:bodyPr wrap="none" lIns="0" tIns="0" rIns="0" bIns="0" rtlCol="0">
                <a:spAutoFit/>
              </a:bodyPr>
              <a:lstStyle/>
              <a:p>
                <a:r>
                  <a:rPr lang="en-US" sz="4400" i="1"/>
                  <a:t>r</a:t>
                </a:r>
                <a14:m>
                  <m:oMath xmlns:m="http://schemas.openxmlformats.org/officeDocument/2006/math">
                    <m:r>
                      <a:rPr lang="en-US" sz="4400" i="1" smtClean="0">
                        <a:latin typeface="Cambria Math" panose="02040503050406030204" pitchFamily="18" charset="0"/>
                      </a:rPr>
                      <m:t>=</m:t>
                    </m:r>
                    <m:f>
                      <m:fPr>
                        <m:ctrlPr>
                          <a:rPr lang="en-US" sz="440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1+ </m:t>
                        </m:r>
                        <m:r>
                          <a:rPr lang="en-US" sz="4400" b="0" i="1" smtClean="0">
                            <a:latin typeface="Cambria Math" panose="02040503050406030204" pitchFamily="18" charset="0"/>
                            <a:ea typeface="Cambria Math" panose="02040503050406030204" pitchFamily="18" charset="0"/>
                          </a:rPr>
                          <m:t>𝜆</m:t>
                        </m:r>
                      </m:den>
                    </m:f>
                    <m:r>
                      <a:rPr lang="en-US" sz="4400" b="0" i="1" smtClean="0">
                        <a:latin typeface="Cambria Math" panose="02040503050406030204" pitchFamily="18" charset="0"/>
                      </a:rPr>
                      <m:t>, </m:t>
                    </m:r>
                    <m:r>
                      <a:rPr lang="en-US" sz="4400" b="0" i="1" smtClean="0">
                        <a:latin typeface="Cambria Math" panose="02040503050406030204" pitchFamily="18" charset="0"/>
                      </a:rPr>
                      <m:t>𝑤h𝑒𝑟𝑒</m:t>
                    </m:r>
                    <m:r>
                      <a:rPr lang="en-US" sz="4400" b="0" i="1" smtClean="0">
                        <a:latin typeface="Cambria Math" panose="02040503050406030204" pitchFamily="18" charset="0"/>
                      </a:rPr>
                      <m:t> </m:t>
                    </m:r>
                    <m:r>
                      <a:rPr lang="en-US" sz="4400" b="0" i="1" smtClean="0">
                        <a:latin typeface="Cambria Math" panose="02040503050406030204" pitchFamily="18" charset="0"/>
                        <a:ea typeface="Cambria Math" panose="02040503050406030204" pitchFamily="18" charset="0"/>
                      </a:rPr>
                      <m:t>𝜆</m:t>
                    </m:r>
                    <m:r>
                      <a:rPr lang="en-US" sz="4400" b="0" i="1" smtClean="0">
                        <a:latin typeface="Cambria Math" panose="02040503050406030204" pitchFamily="18" charset="0"/>
                        <a:ea typeface="Cambria Math" panose="02040503050406030204" pitchFamily="18" charset="0"/>
                      </a:rPr>
                      <m:t>= </m:t>
                    </m:r>
                    <m:f>
                      <m:fPr>
                        <m:ctrlPr>
                          <a:rPr lang="en-US" sz="4400" b="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𝑎𝑣𝑔</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𝜏</m:t>
                        </m:r>
                        <m:r>
                          <a:rPr lang="en-US" sz="4400" b="0" i="1" smtClean="0">
                            <a:latin typeface="Cambria Math" panose="02040503050406030204" pitchFamily="18" charset="0"/>
                            <a:ea typeface="Cambria Math" panose="02040503050406030204" pitchFamily="18" charset="0"/>
                          </a:rPr>
                          <m:t>)</m:t>
                        </m:r>
                      </m:num>
                      <m:den>
                        <m:r>
                          <a:rPr lang="en-US" sz="4400" b="0" i="1" smtClean="0">
                            <a:latin typeface="Cambria Math" panose="02040503050406030204" pitchFamily="18" charset="0"/>
                            <a:ea typeface="Cambria Math" panose="02040503050406030204" pitchFamily="18" charset="0"/>
                          </a:rPr>
                          <m:t>𝑙𝑒𝑎𝑠𝑒</m:t>
                        </m:r>
                        <m:r>
                          <a:rPr lang="en-US" sz="4400" b="0" i="1" smtClean="0">
                            <a:latin typeface="Cambria Math" panose="02040503050406030204" pitchFamily="18" charset="0"/>
                            <a:ea typeface="Cambria Math" panose="02040503050406030204" pitchFamily="18" charset="0"/>
                          </a:rPr>
                          <m:t> </m:t>
                        </m:r>
                        <m:r>
                          <a:rPr lang="en-US" sz="4400" b="0" i="1" smtClean="0">
                            <a:latin typeface="Cambria Math" panose="02040503050406030204" pitchFamily="18" charset="0"/>
                            <a:ea typeface="Cambria Math" panose="02040503050406030204" pitchFamily="18" charset="0"/>
                          </a:rPr>
                          <m:t>𝑡𝑒𝑟𝑚</m:t>
                        </m:r>
                      </m:den>
                    </m:f>
                  </m:oMath>
                </a14:m>
                <a:endParaRPr lang="en-US" sz="4400" i="1"/>
              </a:p>
            </p:txBody>
          </p:sp>
        </mc:Choice>
        <mc:Fallback xmlns="">
          <p:sp>
            <p:nvSpPr>
              <p:cNvPr id="3" name="TextBox 2">
                <a:extLst>
                  <a:ext uri="{FF2B5EF4-FFF2-40B4-BE49-F238E27FC236}">
                    <a16:creationId xmlns:a16="http://schemas.microsoft.com/office/drawing/2014/main" id="{1E7E7F49-EE47-4462-A095-E2F8F49F38A8}"/>
                  </a:ext>
                </a:extLst>
              </p:cNvPr>
              <p:cNvSpPr txBox="1">
                <a:spLocks noRot="1" noChangeAspect="1" noMove="1" noResize="1" noEditPoints="1" noAdjustHandles="1" noChangeArrowheads="1" noChangeShapeType="1" noTextEdit="1"/>
              </p:cNvSpPr>
              <p:nvPr/>
            </p:nvSpPr>
            <p:spPr>
              <a:xfrm>
                <a:off x="1554575" y="2211425"/>
                <a:ext cx="6974538" cy="991362"/>
              </a:xfrm>
              <a:prstGeom prst="rect">
                <a:avLst/>
              </a:prstGeom>
              <a:blipFill>
                <a:blip r:embed="rId3"/>
                <a:stretch>
                  <a:fillRect l="-4808" b="-19136"/>
                </a:stretch>
              </a:blipFill>
            </p:spPr>
            <p:txBody>
              <a:bodyPr/>
              <a:lstStyle/>
              <a:p>
                <a:r>
                  <a:rPr lang="en-US">
                    <a:noFill/>
                  </a:rPr>
                  <a:t> </a:t>
                </a:r>
              </a:p>
            </p:txBody>
          </p:sp>
        </mc:Fallback>
      </mc:AlternateContent>
      <p:graphicFrame>
        <p:nvGraphicFramePr>
          <p:cNvPr id="8" name="Chart 7">
            <a:extLst>
              <a:ext uri="{FF2B5EF4-FFF2-40B4-BE49-F238E27FC236}">
                <a16:creationId xmlns:a16="http://schemas.microsoft.com/office/drawing/2014/main" id="{6FCF2130-DEE0-4CAE-BAC9-005162458DF0}"/>
              </a:ext>
            </a:extLst>
          </p:cNvPr>
          <p:cNvGraphicFramePr/>
          <p:nvPr>
            <p:extLst>
              <p:ext uri="{D42A27DB-BD31-4B8C-83A1-F6EECF244321}">
                <p14:modId xmlns:p14="http://schemas.microsoft.com/office/powerpoint/2010/main" val="628550776"/>
              </p:ext>
            </p:extLst>
          </p:nvPr>
        </p:nvGraphicFramePr>
        <p:xfrm>
          <a:off x="4325676" y="3468339"/>
          <a:ext cx="5463650" cy="3228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880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9"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a:solidFill>
                  <a:schemeClr val="bg1"/>
                </a:solidFill>
                <a:latin typeface="Quadon Regular"/>
                <a:cs typeface="Quadon Regular"/>
              </a:rPr>
              <a:t>Default Mobile Resource Management Is Libertarian</a:t>
            </a:r>
            <a:endParaRPr lang="en-US" sz="4400">
              <a:solidFill>
                <a:schemeClr val="tx1">
                  <a:lumMod val="50000"/>
                </a:schemeClr>
              </a:solidFill>
            </a:endParaRPr>
          </a:p>
        </p:txBody>
      </p:sp>
      <p:sp>
        <p:nvSpPr>
          <p:cNvPr id="12" name="Speech Bubble: Oval 11">
            <a:extLst>
              <a:ext uri="{FF2B5EF4-FFF2-40B4-BE49-F238E27FC236}">
                <a16:creationId xmlns:a16="http://schemas.microsoft.com/office/drawing/2014/main" id="{15B4E77C-EAD2-44F9-AC1E-D3E2104B1F64}"/>
              </a:ext>
            </a:extLst>
          </p:cNvPr>
          <p:cNvSpPr/>
          <p:nvPr/>
        </p:nvSpPr>
        <p:spPr>
          <a:xfrm>
            <a:off x="5942456" y="1241207"/>
            <a:ext cx="2401411" cy="1382327"/>
          </a:xfrm>
          <a:prstGeom prst="wedgeEllipseCallout">
            <a:avLst>
              <a:gd name="adj1" fmla="val 45269"/>
              <a:gd name="adj2" fmla="val 64612"/>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Here you are</a:t>
            </a:r>
          </a:p>
        </p:txBody>
      </p:sp>
      <p:sp>
        <p:nvSpPr>
          <p:cNvPr id="15" name="Speech Bubble: Oval 14">
            <a:extLst>
              <a:ext uri="{FF2B5EF4-FFF2-40B4-BE49-F238E27FC236}">
                <a16:creationId xmlns:a16="http://schemas.microsoft.com/office/drawing/2014/main" id="{2E424727-A208-4BFF-BDD2-50E403275F36}"/>
              </a:ext>
            </a:extLst>
          </p:cNvPr>
          <p:cNvSpPr/>
          <p:nvPr/>
        </p:nvSpPr>
        <p:spPr>
          <a:xfrm>
            <a:off x="2957107" y="1335080"/>
            <a:ext cx="1921162" cy="1097359"/>
          </a:xfrm>
          <a:prstGeom prst="wedgeEllipseCallout">
            <a:avLst>
              <a:gd name="adj1" fmla="val -45475"/>
              <a:gd name="adj2" fmla="val 82248"/>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I need to use GPS</a:t>
            </a:r>
          </a:p>
        </p:txBody>
      </p:sp>
      <p:cxnSp>
        <p:nvCxnSpPr>
          <p:cNvPr id="18" name="Straight Arrow Connector 17">
            <a:extLst>
              <a:ext uri="{FF2B5EF4-FFF2-40B4-BE49-F238E27FC236}">
                <a16:creationId xmlns:a16="http://schemas.microsoft.com/office/drawing/2014/main" id="{FFAA631D-FC8F-48B9-B432-B2A1D02E3ED4}"/>
              </a:ext>
            </a:extLst>
          </p:cNvPr>
          <p:cNvCxnSpPr>
            <a:cxnSpLocks/>
          </p:cNvCxnSpPr>
          <p:nvPr/>
        </p:nvCxnSpPr>
        <p:spPr>
          <a:xfrm flipH="1" flipV="1">
            <a:off x="3116160" y="3628749"/>
            <a:ext cx="4443210" cy="3521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4EF49EB-5246-4DEC-9294-8BF3DBAFD911}"/>
              </a:ext>
            </a:extLst>
          </p:cNvPr>
          <p:cNvPicPr>
            <a:picLocks noChangeAspect="1"/>
          </p:cNvPicPr>
          <p:nvPr/>
        </p:nvPicPr>
        <p:blipFill>
          <a:blip r:embed="rId4"/>
          <a:stretch>
            <a:fillRect/>
          </a:stretch>
        </p:blipFill>
        <p:spPr>
          <a:xfrm>
            <a:off x="1613985" y="2786574"/>
            <a:ext cx="1261574" cy="1383662"/>
          </a:xfrm>
          <a:prstGeom prst="rect">
            <a:avLst/>
          </a:prstGeom>
        </p:spPr>
      </p:pic>
      <p:pic>
        <p:nvPicPr>
          <p:cNvPr id="21" name="Picture 20">
            <a:extLst>
              <a:ext uri="{FF2B5EF4-FFF2-40B4-BE49-F238E27FC236}">
                <a16:creationId xmlns:a16="http://schemas.microsoft.com/office/drawing/2014/main" id="{E3FAC0D5-311A-4DD4-A3F1-D87D7150363C}"/>
              </a:ext>
            </a:extLst>
          </p:cNvPr>
          <p:cNvPicPr>
            <a:picLocks noChangeAspect="1"/>
          </p:cNvPicPr>
          <p:nvPr/>
        </p:nvPicPr>
        <p:blipFill>
          <a:blip r:embed="rId5"/>
          <a:stretch>
            <a:fillRect/>
          </a:stretch>
        </p:blipFill>
        <p:spPr>
          <a:xfrm>
            <a:off x="8164396" y="2033722"/>
            <a:ext cx="1817804" cy="1817804"/>
          </a:xfrm>
          <a:prstGeom prst="rect">
            <a:avLst/>
          </a:prstGeom>
        </p:spPr>
      </p:pic>
      <p:pic>
        <p:nvPicPr>
          <p:cNvPr id="38" name="Picture 2" descr="mage result for cross png">
            <a:extLst>
              <a:ext uri="{FF2B5EF4-FFF2-40B4-BE49-F238E27FC236}">
                <a16:creationId xmlns:a16="http://schemas.microsoft.com/office/drawing/2014/main" id="{500F4F50-35A8-44A0-B0A9-86960A387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0897" y="5416242"/>
            <a:ext cx="490588" cy="6088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a:extLst>
              <a:ext uri="{FF2B5EF4-FFF2-40B4-BE49-F238E27FC236}">
                <a16:creationId xmlns:a16="http://schemas.microsoft.com/office/drawing/2014/main" id="{EC61FFED-972F-4DF5-8F9E-FB144047FEFC}"/>
              </a:ext>
            </a:extLst>
          </p:cNvPr>
          <p:cNvGraphicFramePr>
            <a:graphicFrameLocks noGrp="1"/>
          </p:cNvGraphicFramePr>
          <p:nvPr>
            <p:extLst>
              <p:ext uri="{D42A27DB-BD31-4B8C-83A1-F6EECF244321}">
                <p14:modId xmlns:p14="http://schemas.microsoft.com/office/powerpoint/2010/main" val="3467613322"/>
              </p:ext>
            </p:extLst>
          </p:nvPr>
        </p:nvGraphicFramePr>
        <p:xfrm>
          <a:off x="6509427" y="3973497"/>
          <a:ext cx="5181726" cy="2397407"/>
        </p:xfrm>
        <a:graphic>
          <a:graphicData uri="http://schemas.openxmlformats.org/drawingml/2006/table">
            <a:tbl>
              <a:tblPr firstRow="1" bandRow="1">
                <a:tableStyleId>{5C22544A-7EE6-4342-B048-85BDC9FD1C3A}</a:tableStyleId>
              </a:tblPr>
              <a:tblGrid>
                <a:gridCol w="5181726">
                  <a:extLst>
                    <a:ext uri="{9D8B030D-6E8A-4147-A177-3AD203B41FA5}">
                      <a16:colId xmlns:a16="http://schemas.microsoft.com/office/drawing/2014/main" val="175219733"/>
                    </a:ext>
                  </a:extLst>
                </a:gridCol>
              </a:tblGrid>
              <a:tr h="599087">
                <a:tc>
                  <a:txBody>
                    <a:bodyPr/>
                    <a:lstStyle/>
                    <a:p>
                      <a:pPr marL="0" indent="0" algn="ctr">
                        <a:buFont typeface="Arial" panose="020B0604020202020204" pitchFamily="34" charset="0"/>
                        <a:buNone/>
                      </a:pPr>
                      <a:r>
                        <a:rPr lang="en-US" sz="2800"/>
                        <a:t>Give app freedom</a:t>
                      </a:r>
                    </a:p>
                  </a:txBody>
                  <a:tcPr anchor="ctr"/>
                </a:tc>
                <a:extLst>
                  <a:ext uri="{0D108BD9-81ED-4DB2-BD59-A6C34878D82A}">
                    <a16:rowId xmlns:a16="http://schemas.microsoft.com/office/drawing/2014/main" val="825919318"/>
                  </a:ext>
                </a:extLst>
              </a:tr>
              <a:tr h="1469479">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t>Allocate resource if permission and sanity checks pass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t>Revoke resource only when the app releases it</a:t>
                      </a:r>
                    </a:p>
                  </a:txBody>
                  <a:tcPr/>
                </a:tc>
                <a:extLst>
                  <a:ext uri="{0D108BD9-81ED-4DB2-BD59-A6C34878D82A}">
                    <a16:rowId xmlns:a16="http://schemas.microsoft.com/office/drawing/2014/main" val="439289910"/>
                  </a:ext>
                </a:extLst>
              </a:tr>
            </a:tbl>
          </a:graphicData>
        </a:graphic>
      </p:graphicFrame>
      <p:pic>
        <p:nvPicPr>
          <p:cNvPr id="23" name="Graphic 22" descr="Bug">
            <a:extLst>
              <a:ext uri="{FF2B5EF4-FFF2-40B4-BE49-F238E27FC236}">
                <a16:creationId xmlns:a16="http://schemas.microsoft.com/office/drawing/2014/main" id="{5CB41A79-00D8-4B69-94A1-2728C5FB43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785" y="2028224"/>
            <a:ext cx="914400" cy="914400"/>
          </a:xfrm>
          <a:prstGeom prst="rect">
            <a:avLst/>
          </a:prstGeom>
        </p:spPr>
      </p:pic>
      <p:sp>
        <p:nvSpPr>
          <p:cNvPr id="8" name="Rectangle 7">
            <a:extLst>
              <a:ext uri="{FF2B5EF4-FFF2-40B4-BE49-F238E27FC236}">
                <a16:creationId xmlns:a16="http://schemas.microsoft.com/office/drawing/2014/main" id="{CE1DB52C-23EF-4858-9063-E49A7DFF7151}"/>
              </a:ext>
            </a:extLst>
          </p:cNvPr>
          <p:cNvSpPr/>
          <p:nvPr/>
        </p:nvSpPr>
        <p:spPr>
          <a:xfrm>
            <a:off x="3005941" y="4475006"/>
            <a:ext cx="2113079" cy="523220"/>
          </a:xfrm>
          <a:prstGeom prst="rect">
            <a:avLst/>
          </a:prstGeom>
        </p:spPr>
        <p:txBody>
          <a:bodyPr wrap="none">
            <a:spAutoFit/>
          </a:bodyPr>
          <a:lstStyle/>
          <a:p>
            <a:r>
              <a:rPr lang="en-US" sz="2800"/>
              <a:t>App Usability</a:t>
            </a:r>
          </a:p>
        </p:txBody>
      </p:sp>
      <p:sp>
        <p:nvSpPr>
          <p:cNvPr id="9" name="Rectangle 8">
            <a:extLst>
              <a:ext uri="{FF2B5EF4-FFF2-40B4-BE49-F238E27FC236}">
                <a16:creationId xmlns:a16="http://schemas.microsoft.com/office/drawing/2014/main" id="{405B8B39-5ECF-496C-A278-C928AE7F4229}"/>
              </a:ext>
            </a:extLst>
          </p:cNvPr>
          <p:cNvSpPr/>
          <p:nvPr/>
        </p:nvSpPr>
        <p:spPr>
          <a:xfrm>
            <a:off x="3005941" y="5491815"/>
            <a:ext cx="2633606" cy="523220"/>
          </a:xfrm>
          <a:prstGeom prst="rect">
            <a:avLst/>
          </a:prstGeom>
        </p:spPr>
        <p:txBody>
          <a:bodyPr wrap="none">
            <a:spAutoFit/>
          </a:bodyPr>
          <a:lstStyle/>
          <a:p>
            <a:r>
              <a:rPr lang="en-US" sz="2800"/>
              <a:t>Energy Efficiency</a:t>
            </a:r>
          </a:p>
        </p:txBody>
      </p:sp>
      <p:pic>
        <p:nvPicPr>
          <p:cNvPr id="3" name="Picture 2">
            <a:extLst>
              <a:ext uri="{FF2B5EF4-FFF2-40B4-BE49-F238E27FC236}">
                <a16:creationId xmlns:a16="http://schemas.microsoft.com/office/drawing/2014/main" id="{3808AC9A-0DA4-43F8-AA0A-F7E3447D7DD5}"/>
              </a:ext>
            </a:extLst>
          </p:cNvPr>
          <p:cNvPicPr>
            <a:picLocks noChangeAspect="1"/>
          </p:cNvPicPr>
          <p:nvPr/>
        </p:nvPicPr>
        <p:blipFill>
          <a:blip r:embed="rId9"/>
          <a:stretch>
            <a:fillRect/>
          </a:stretch>
        </p:blipFill>
        <p:spPr>
          <a:xfrm>
            <a:off x="4768729" y="2432439"/>
            <a:ext cx="1126925" cy="1126925"/>
          </a:xfrm>
          <a:prstGeom prst="rect">
            <a:avLst/>
          </a:prstGeom>
        </p:spPr>
      </p:pic>
      <p:pic>
        <p:nvPicPr>
          <p:cNvPr id="16" name="Picture 15">
            <a:extLst>
              <a:ext uri="{FF2B5EF4-FFF2-40B4-BE49-F238E27FC236}">
                <a16:creationId xmlns:a16="http://schemas.microsoft.com/office/drawing/2014/main" id="{E6C02347-8A90-44C6-9EA0-07C80504FF99}"/>
              </a:ext>
            </a:extLst>
          </p:cNvPr>
          <p:cNvPicPr>
            <a:picLocks noChangeAspect="1"/>
          </p:cNvPicPr>
          <p:nvPr/>
        </p:nvPicPr>
        <p:blipFill>
          <a:blip r:embed="rId10"/>
          <a:stretch>
            <a:fillRect/>
          </a:stretch>
        </p:blipFill>
        <p:spPr>
          <a:xfrm>
            <a:off x="2266442" y="4475006"/>
            <a:ext cx="739499" cy="507073"/>
          </a:xfrm>
          <a:prstGeom prst="rect">
            <a:avLst/>
          </a:prstGeom>
        </p:spPr>
      </p:pic>
      <p:sp>
        <p:nvSpPr>
          <p:cNvPr id="17" name="Speech Bubble: Oval 16">
            <a:extLst>
              <a:ext uri="{FF2B5EF4-FFF2-40B4-BE49-F238E27FC236}">
                <a16:creationId xmlns:a16="http://schemas.microsoft.com/office/drawing/2014/main" id="{DCA76BB4-6D8D-441E-B5ED-7FB6C2307423}"/>
              </a:ext>
            </a:extLst>
          </p:cNvPr>
          <p:cNvSpPr/>
          <p:nvPr/>
        </p:nvSpPr>
        <p:spPr>
          <a:xfrm>
            <a:off x="5347848" y="1305516"/>
            <a:ext cx="2996019" cy="1388532"/>
          </a:xfrm>
          <a:prstGeom prst="wedgeEllipseCallout">
            <a:avLst>
              <a:gd name="adj1" fmla="val 45269"/>
              <a:gd name="adj2" fmla="val 64612"/>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Let me check whether you have the permission</a:t>
            </a:r>
          </a:p>
        </p:txBody>
      </p:sp>
      <p:sp>
        <p:nvSpPr>
          <p:cNvPr id="6" name="Slide Number Placeholder 5">
            <a:extLst>
              <a:ext uri="{FF2B5EF4-FFF2-40B4-BE49-F238E27FC236}">
                <a16:creationId xmlns:a16="http://schemas.microsoft.com/office/drawing/2014/main" id="{4ED50C6A-BDA9-42C1-8C86-8B30BD81C95D}"/>
              </a:ext>
            </a:extLst>
          </p:cNvPr>
          <p:cNvSpPr>
            <a:spLocks noGrp="1"/>
          </p:cNvSpPr>
          <p:nvPr>
            <p:ph type="sldNum" sz="quarter" idx="4"/>
          </p:nvPr>
        </p:nvSpPr>
        <p:spPr/>
        <p:txBody>
          <a:bodyPr/>
          <a:lstStyle/>
          <a:p>
            <a:fld id="{2BC6E398-9417-E741-BFFC-7477F592D70A}" type="slidenum">
              <a:rPr lang="en-US" smtClean="0"/>
              <a:t>4</a:t>
            </a:fld>
            <a:endParaRPr lang="en-US"/>
          </a:p>
        </p:txBody>
      </p:sp>
    </p:spTree>
    <p:custDataLst>
      <p:tags r:id="rId1"/>
    </p:custDataLst>
    <p:extLst>
      <p:ext uri="{BB962C8B-B14F-4D97-AF65-F5344CB8AC3E}">
        <p14:creationId xmlns:p14="http://schemas.microsoft.com/office/powerpoint/2010/main" val="1290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9"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9"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par>
                                <p:cTn id="45" presetID="9"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dissolve">
                                      <p:cBhvr>
                                        <p:cTn id="47" dur="500"/>
                                        <p:tgtEl>
                                          <p:spTgt spid="3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8" grpId="0"/>
      <p:bldP spid="9" grpId="0"/>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55BDCBA-798A-4CDD-B626-791C5999767E}"/>
              </a:ext>
            </a:extLst>
          </p:cNvPr>
          <p:cNvSpPr txBox="1"/>
          <p:nvPr/>
        </p:nvSpPr>
        <p:spPr>
          <a:xfrm>
            <a:off x="3007151" y="1957491"/>
            <a:ext cx="1719988" cy="1077218"/>
          </a:xfrm>
          <a:prstGeom prst="rect">
            <a:avLst/>
          </a:prstGeom>
          <a:noFill/>
        </p:spPr>
        <p:txBody>
          <a:bodyPr wrap="square" rtlCol="0">
            <a:spAutoFit/>
          </a:bodyPr>
          <a:lstStyle/>
          <a:p>
            <a:r>
              <a:rPr lang="en-US" sz="2800" b="1">
                <a:solidFill>
                  <a:srgbClr val="57BB8A"/>
                </a:solidFill>
              </a:rPr>
              <a:t>Doze</a:t>
            </a:r>
          </a:p>
          <a:p>
            <a:r>
              <a:rPr lang="en-US"/>
              <a:t>network </a:t>
            </a:r>
          </a:p>
          <a:p>
            <a:r>
              <a:rPr lang="en-US"/>
              <a:t>CPU-intensive </a:t>
            </a:r>
            <a:endParaRPr lang="en-US" sz="2800" b="1">
              <a:solidFill>
                <a:srgbClr val="57BB8A"/>
              </a:solidFill>
            </a:endParaRPr>
          </a:p>
        </p:txBody>
      </p:sp>
      <p:sp>
        <p:nvSpPr>
          <p:cNvPr id="4" name="Rectangle 3"/>
          <p:cNvSpPr/>
          <p:nvPr/>
        </p:nvSpPr>
        <p:spPr>
          <a:xfrm>
            <a:off x="0" y="1"/>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a:solidFill>
                  <a:schemeClr val="bg1"/>
                </a:solidFill>
                <a:latin typeface="Quadon Regular"/>
                <a:cs typeface="Quadon Regular"/>
              </a:rPr>
              <a:t>Recent Authoritarian Approach via Throttling</a:t>
            </a:r>
            <a:endParaRPr lang="en-US" sz="4800">
              <a:solidFill>
                <a:schemeClr val="tx1">
                  <a:lumMod val="50000"/>
                </a:schemeClr>
              </a:solidFill>
            </a:endParaRPr>
          </a:p>
        </p:txBody>
      </p:sp>
      <p:pic>
        <p:nvPicPr>
          <p:cNvPr id="25" name="Picture 2" descr="mage result for cross png">
            <a:extLst>
              <a:ext uri="{FF2B5EF4-FFF2-40B4-BE49-F238E27FC236}">
                <a16:creationId xmlns:a16="http://schemas.microsoft.com/office/drawing/2014/main" id="{441224B2-7041-4E17-B791-62C424E55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925" y="2332756"/>
            <a:ext cx="375316" cy="46580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40EEAE03-0E7F-42BE-ABFC-3E4943478A0E}"/>
              </a:ext>
            </a:extLst>
          </p:cNvPr>
          <p:cNvSpPr/>
          <p:nvPr/>
        </p:nvSpPr>
        <p:spPr>
          <a:xfrm>
            <a:off x="223504" y="1349530"/>
            <a:ext cx="4468856" cy="584775"/>
          </a:xfrm>
          <a:prstGeom prst="rect">
            <a:avLst/>
          </a:prstGeom>
        </p:spPr>
        <p:txBody>
          <a:bodyPr wrap="square">
            <a:spAutoFit/>
          </a:bodyPr>
          <a:lstStyle/>
          <a:p>
            <a:r>
              <a:rPr lang="en-US" sz="3200" b="1"/>
              <a:t>Android Doze (since 6.0)</a:t>
            </a:r>
          </a:p>
        </p:txBody>
      </p:sp>
      <p:cxnSp>
        <p:nvCxnSpPr>
          <p:cNvPr id="6" name="Straight Arrow Connector 5">
            <a:extLst>
              <a:ext uri="{FF2B5EF4-FFF2-40B4-BE49-F238E27FC236}">
                <a16:creationId xmlns:a16="http://schemas.microsoft.com/office/drawing/2014/main" id="{1B06B241-3AB8-41D3-BABF-B9EEBE3DB5F3}"/>
              </a:ext>
            </a:extLst>
          </p:cNvPr>
          <p:cNvCxnSpPr>
            <a:cxnSpLocks/>
          </p:cNvCxnSpPr>
          <p:nvPr/>
        </p:nvCxnSpPr>
        <p:spPr>
          <a:xfrm>
            <a:off x="1538098" y="3534797"/>
            <a:ext cx="4268813" cy="221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3631F17-EDCB-4C9E-A732-89261D85C261}"/>
              </a:ext>
            </a:extLst>
          </p:cNvPr>
          <p:cNvSpPr txBox="1"/>
          <p:nvPr/>
        </p:nvSpPr>
        <p:spPr>
          <a:xfrm>
            <a:off x="1188988" y="3612643"/>
            <a:ext cx="614271" cy="369332"/>
          </a:xfrm>
          <a:prstGeom prst="rect">
            <a:avLst/>
          </a:prstGeom>
          <a:noFill/>
        </p:spPr>
        <p:txBody>
          <a:bodyPr wrap="none" rtlCol="0">
            <a:spAutoFit/>
          </a:bodyPr>
          <a:lstStyle/>
          <a:p>
            <a:r>
              <a:rPr lang="en-US"/>
              <a:t>time</a:t>
            </a:r>
          </a:p>
        </p:txBody>
      </p:sp>
      <p:pic>
        <p:nvPicPr>
          <p:cNvPr id="9" name="Picture 8">
            <a:extLst>
              <a:ext uri="{FF2B5EF4-FFF2-40B4-BE49-F238E27FC236}">
                <a16:creationId xmlns:a16="http://schemas.microsoft.com/office/drawing/2014/main" id="{72B14E2A-D49D-4C29-A4C2-C5266D07B67E}"/>
              </a:ext>
            </a:extLst>
          </p:cNvPr>
          <p:cNvPicPr>
            <a:picLocks noChangeAspect="1"/>
          </p:cNvPicPr>
          <p:nvPr/>
        </p:nvPicPr>
        <p:blipFill>
          <a:blip r:embed="rId4"/>
          <a:stretch>
            <a:fillRect/>
          </a:stretch>
        </p:blipFill>
        <p:spPr>
          <a:xfrm>
            <a:off x="1632366" y="2472523"/>
            <a:ext cx="1272619" cy="915579"/>
          </a:xfrm>
          <a:prstGeom prst="rect">
            <a:avLst/>
          </a:prstGeom>
        </p:spPr>
      </p:pic>
      <p:sp>
        <p:nvSpPr>
          <p:cNvPr id="20" name="TextBox 19">
            <a:extLst>
              <a:ext uri="{FF2B5EF4-FFF2-40B4-BE49-F238E27FC236}">
                <a16:creationId xmlns:a16="http://schemas.microsoft.com/office/drawing/2014/main" id="{C457D875-3E01-4404-81D9-7A9BE920FEFD}"/>
              </a:ext>
            </a:extLst>
          </p:cNvPr>
          <p:cNvSpPr txBox="1"/>
          <p:nvPr/>
        </p:nvSpPr>
        <p:spPr>
          <a:xfrm>
            <a:off x="128340" y="2045028"/>
            <a:ext cx="1511028" cy="1200329"/>
          </a:xfrm>
          <a:prstGeom prst="rect">
            <a:avLst/>
          </a:prstGeom>
          <a:noFill/>
        </p:spPr>
        <p:txBody>
          <a:bodyPr wrap="square" rtlCol="0">
            <a:spAutoFit/>
          </a:bodyPr>
          <a:lstStyle/>
          <a:p>
            <a:r>
              <a:rPr lang="en-US" sz="2400" b="1"/>
              <a:t>Screen off stationary on battery</a:t>
            </a:r>
          </a:p>
        </p:txBody>
      </p:sp>
      <p:cxnSp>
        <p:nvCxnSpPr>
          <p:cNvPr id="12" name="Straight Connector 11">
            <a:extLst>
              <a:ext uri="{FF2B5EF4-FFF2-40B4-BE49-F238E27FC236}">
                <a16:creationId xmlns:a16="http://schemas.microsoft.com/office/drawing/2014/main" id="{5A55AE6F-A7FF-4F5E-AFE6-E1F321C4ECC4}"/>
              </a:ext>
            </a:extLst>
          </p:cNvPr>
          <p:cNvCxnSpPr/>
          <p:nvPr/>
        </p:nvCxnSpPr>
        <p:spPr>
          <a:xfrm>
            <a:off x="2904985" y="2073897"/>
            <a:ext cx="0" cy="2089839"/>
          </a:xfrm>
          <a:prstGeom prst="line">
            <a:avLst/>
          </a:prstGeom>
          <a:ln w="38100"/>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0250E928-040F-4E11-91AF-2A25A84C9FF1}"/>
              </a:ext>
            </a:extLst>
          </p:cNvPr>
          <p:cNvPicPr>
            <a:picLocks noChangeAspect="1"/>
          </p:cNvPicPr>
          <p:nvPr/>
        </p:nvPicPr>
        <p:blipFill>
          <a:blip r:embed="rId5"/>
          <a:stretch>
            <a:fillRect/>
          </a:stretch>
        </p:blipFill>
        <p:spPr>
          <a:xfrm>
            <a:off x="2944988" y="2947948"/>
            <a:ext cx="2260899" cy="441998"/>
          </a:xfrm>
          <a:prstGeom prst="rect">
            <a:avLst/>
          </a:prstGeom>
        </p:spPr>
      </p:pic>
      <p:pic>
        <p:nvPicPr>
          <p:cNvPr id="30" name="Picture 2" descr="mage result for cross png">
            <a:extLst>
              <a:ext uri="{FF2B5EF4-FFF2-40B4-BE49-F238E27FC236}">
                <a16:creationId xmlns:a16="http://schemas.microsoft.com/office/drawing/2014/main" id="{C91086B7-28C1-44B7-B8B2-1311C99B3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824" y="2594963"/>
            <a:ext cx="375316" cy="46580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812AD09-875C-4B01-BA51-BE3325621B42}"/>
              </a:ext>
            </a:extLst>
          </p:cNvPr>
          <p:cNvSpPr/>
          <p:nvPr/>
        </p:nvSpPr>
        <p:spPr>
          <a:xfrm>
            <a:off x="6285177" y="1347933"/>
            <a:ext cx="3766607" cy="584775"/>
          </a:xfrm>
          <a:prstGeom prst="rect">
            <a:avLst/>
          </a:prstGeom>
        </p:spPr>
        <p:txBody>
          <a:bodyPr wrap="square">
            <a:spAutoFit/>
          </a:bodyPr>
          <a:lstStyle/>
          <a:p>
            <a:r>
              <a:rPr lang="en-US" sz="3200" b="1" err="1"/>
              <a:t>DefDroid</a:t>
            </a:r>
            <a:endParaRPr lang="en-US" sz="3200" b="1"/>
          </a:p>
        </p:txBody>
      </p:sp>
      <p:cxnSp>
        <p:nvCxnSpPr>
          <p:cNvPr id="32" name="Straight Arrow Connector 31">
            <a:extLst>
              <a:ext uri="{FF2B5EF4-FFF2-40B4-BE49-F238E27FC236}">
                <a16:creationId xmlns:a16="http://schemas.microsoft.com/office/drawing/2014/main" id="{3AC7239E-9442-41EC-9094-95D38BAB1116}"/>
              </a:ext>
            </a:extLst>
          </p:cNvPr>
          <p:cNvCxnSpPr>
            <a:cxnSpLocks/>
          </p:cNvCxnSpPr>
          <p:nvPr/>
        </p:nvCxnSpPr>
        <p:spPr>
          <a:xfrm>
            <a:off x="6476193" y="3547949"/>
            <a:ext cx="4268813" cy="221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DB19D378-FB00-4A4E-BC9B-092BA402C5DF}"/>
              </a:ext>
            </a:extLst>
          </p:cNvPr>
          <p:cNvSpPr txBox="1"/>
          <p:nvPr/>
        </p:nvSpPr>
        <p:spPr>
          <a:xfrm>
            <a:off x="6398441" y="3618951"/>
            <a:ext cx="2281971" cy="369332"/>
          </a:xfrm>
          <a:prstGeom prst="rect">
            <a:avLst/>
          </a:prstGeom>
          <a:noFill/>
        </p:spPr>
        <p:txBody>
          <a:bodyPr wrap="none" rtlCol="0">
            <a:spAutoFit/>
          </a:bodyPr>
          <a:lstStyle/>
          <a:p>
            <a:r>
              <a:rPr lang="en-US"/>
              <a:t>Resource holding time</a:t>
            </a:r>
          </a:p>
        </p:txBody>
      </p:sp>
      <p:cxnSp>
        <p:nvCxnSpPr>
          <p:cNvPr id="34" name="Straight Connector 33">
            <a:extLst>
              <a:ext uri="{FF2B5EF4-FFF2-40B4-BE49-F238E27FC236}">
                <a16:creationId xmlns:a16="http://schemas.microsoft.com/office/drawing/2014/main" id="{1BB150C9-53A1-423A-902B-4C7E02442EDB}"/>
              </a:ext>
            </a:extLst>
          </p:cNvPr>
          <p:cNvCxnSpPr/>
          <p:nvPr/>
        </p:nvCxnSpPr>
        <p:spPr>
          <a:xfrm>
            <a:off x="9131349" y="1918190"/>
            <a:ext cx="0" cy="2089839"/>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F426ABC-8438-4CBC-9F64-6D2E17AA1E66}"/>
              </a:ext>
            </a:extLst>
          </p:cNvPr>
          <p:cNvSpPr txBox="1"/>
          <p:nvPr/>
        </p:nvSpPr>
        <p:spPr>
          <a:xfrm>
            <a:off x="6542202" y="2376984"/>
            <a:ext cx="739305" cy="461665"/>
          </a:xfrm>
          <a:prstGeom prst="rect">
            <a:avLst/>
          </a:prstGeom>
          <a:noFill/>
        </p:spPr>
        <p:txBody>
          <a:bodyPr wrap="none" rtlCol="0">
            <a:spAutoFit/>
          </a:bodyPr>
          <a:lstStyle/>
          <a:p>
            <a:r>
              <a:rPr lang="en-US" sz="2400"/>
              <a:t>App</a:t>
            </a:r>
            <a:r>
              <a:rPr lang="en-US"/>
              <a:t> </a:t>
            </a:r>
          </a:p>
        </p:txBody>
      </p:sp>
      <p:pic>
        <p:nvPicPr>
          <p:cNvPr id="35" name="Picture 34">
            <a:extLst>
              <a:ext uri="{FF2B5EF4-FFF2-40B4-BE49-F238E27FC236}">
                <a16:creationId xmlns:a16="http://schemas.microsoft.com/office/drawing/2014/main" id="{A6561626-B88F-45A7-9A31-E8D2406951B7}"/>
              </a:ext>
            </a:extLst>
          </p:cNvPr>
          <p:cNvPicPr>
            <a:picLocks noChangeAspect="1"/>
          </p:cNvPicPr>
          <p:nvPr/>
        </p:nvPicPr>
        <p:blipFill>
          <a:blip r:embed="rId5"/>
          <a:stretch>
            <a:fillRect/>
          </a:stretch>
        </p:blipFill>
        <p:spPr>
          <a:xfrm>
            <a:off x="6476194" y="2920398"/>
            <a:ext cx="997590" cy="441998"/>
          </a:xfrm>
          <a:prstGeom prst="rect">
            <a:avLst/>
          </a:prstGeom>
        </p:spPr>
      </p:pic>
      <p:pic>
        <p:nvPicPr>
          <p:cNvPr id="36" name="Picture 35">
            <a:extLst>
              <a:ext uri="{FF2B5EF4-FFF2-40B4-BE49-F238E27FC236}">
                <a16:creationId xmlns:a16="http://schemas.microsoft.com/office/drawing/2014/main" id="{0F4F0DE8-348F-4BEA-BEA5-ACFB733F29D3}"/>
              </a:ext>
            </a:extLst>
          </p:cNvPr>
          <p:cNvPicPr>
            <a:picLocks noChangeAspect="1"/>
          </p:cNvPicPr>
          <p:nvPr/>
        </p:nvPicPr>
        <p:blipFill>
          <a:blip r:embed="rId5"/>
          <a:stretch>
            <a:fillRect/>
          </a:stretch>
        </p:blipFill>
        <p:spPr>
          <a:xfrm>
            <a:off x="7473785" y="2920398"/>
            <a:ext cx="1034586" cy="441998"/>
          </a:xfrm>
          <a:prstGeom prst="rect">
            <a:avLst/>
          </a:prstGeom>
        </p:spPr>
      </p:pic>
      <p:pic>
        <p:nvPicPr>
          <p:cNvPr id="37" name="Picture 36">
            <a:extLst>
              <a:ext uri="{FF2B5EF4-FFF2-40B4-BE49-F238E27FC236}">
                <a16:creationId xmlns:a16="http://schemas.microsoft.com/office/drawing/2014/main" id="{D3B52959-38D1-4F9F-A84E-D91E3F018F38}"/>
              </a:ext>
            </a:extLst>
          </p:cNvPr>
          <p:cNvPicPr>
            <a:picLocks noChangeAspect="1"/>
          </p:cNvPicPr>
          <p:nvPr/>
        </p:nvPicPr>
        <p:blipFill>
          <a:blip r:embed="rId5"/>
          <a:stretch>
            <a:fillRect/>
          </a:stretch>
        </p:blipFill>
        <p:spPr>
          <a:xfrm>
            <a:off x="8508371" y="2920398"/>
            <a:ext cx="601017" cy="441998"/>
          </a:xfrm>
          <a:prstGeom prst="rect">
            <a:avLst/>
          </a:prstGeom>
        </p:spPr>
      </p:pic>
      <p:sp>
        <p:nvSpPr>
          <p:cNvPr id="19" name="Rectangle 18">
            <a:extLst>
              <a:ext uri="{FF2B5EF4-FFF2-40B4-BE49-F238E27FC236}">
                <a16:creationId xmlns:a16="http://schemas.microsoft.com/office/drawing/2014/main" id="{684061A0-099F-42A7-B5C1-44AE58DF8A95}"/>
              </a:ext>
            </a:extLst>
          </p:cNvPr>
          <p:cNvSpPr/>
          <p:nvPr/>
        </p:nvSpPr>
        <p:spPr>
          <a:xfrm>
            <a:off x="9184849" y="1771755"/>
            <a:ext cx="1084143" cy="369332"/>
          </a:xfrm>
          <a:prstGeom prst="rect">
            <a:avLst/>
          </a:prstGeom>
        </p:spPr>
        <p:txBody>
          <a:bodyPr wrap="none">
            <a:spAutoFit/>
          </a:bodyPr>
          <a:lstStyle/>
          <a:p>
            <a:r>
              <a:rPr lang="en-US"/>
              <a:t>threshold</a:t>
            </a:r>
          </a:p>
        </p:txBody>
      </p:sp>
      <p:sp>
        <p:nvSpPr>
          <p:cNvPr id="22" name="TextBox 21">
            <a:extLst>
              <a:ext uri="{FF2B5EF4-FFF2-40B4-BE49-F238E27FC236}">
                <a16:creationId xmlns:a16="http://schemas.microsoft.com/office/drawing/2014/main" id="{B6C4CA27-35C1-499A-9956-8A1F7CB1BBBD}"/>
              </a:ext>
            </a:extLst>
          </p:cNvPr>
          <p:cNvSpPr txBox="1"/>
          <p:nvPr/>
        </p:nvSpPr>
        <p:spPr>
          <a:xfrm>
            <a:off x="9407719" y="2830586"/>
            <a:ext cx="907621" cy="369332"/>
          </a:xfrm>
          <a:prstGeom prst="rect">
            <a:avLst/>
          </a:prstGeom>
          <a:noFill/>
        </p:spPr>
        <p:txBody>
          <a:bodyPr wrap="none" rtlCol="0">
            <a:spAutoFit/>
          </a:bodyPr>
          <a:lstStyle/>
          <a:p>
            <a:r>
              <a:rPr lang="en-US"/>
              <a:t>Denied </a:t>
            </a:r>
          </a:p>
        </p:txBody>
      </p:sp>
      <p:pic>
        <p:nvPicPr>
          <p:cNvPr id="38" name="Picture 2" descr="mage result for cross png">
            <a:extLst>
              <a:ext uri="{FF2B5EF4-FFF2-40B4-BE49-F238E27FC236}">
                <a16:creationId xmlns:a16="http://schemas.microsoft.com/office/drawing/2014/main" id="{359FFE2F-5AC9-4088-95A6-210B60682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922" y="5635619"/>
            <a:ext cx="490588" cy="60887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37533AE6-D6FD-468B-A18A-3C63DA30BB7C}"/>
              </a:ext>
            </a:extLst>
          </p:cNvPr>
          <p:cNvSpPr/>
          <p:nvPr/>
        </p:nvSpPr>
        <p:spPr>
          <a:xfrm>
            <a:off x="3164899" y="5686768"/>
            <a:ext cx="6886885" cy="523220"/>
          </a:xfrm>
          <a:prstGeom prst="rect">
            <a:avLst/>
          </a:prstGeom>
        </p:spPr>
        <p:txBody>
          <a:bodyPr wrap="none">
            <a:spAutoFit/>
          </a:bodyPr>
          <a:lstStyle/>
          <a:p>
            <a:r>
              <a:rPr lang="en-US" sz="2800"/>
              <a:t>App Usability: legitimate app requests denied </a:t>
            </a:r>
          </a:p>
        </p:txBody>
      </p:sp>
      <p:sp>
        <p:nvSpPr>
          <p:cNvPr id="41" name="Rectangle 40">
            <a:extLst>
              <a:ext uri="{FF2B5EF4-FFF2-40B4-BE49-F238E27FC236}">
                <a16:creationId xmlns:a16="http://schemas.microsoft.com/office/drawing/2014/main" id="{1F857260-D7AE-482E-86F5-B21B4ADA64F8}"/>
              </a:ext>
            </a:extLst>
          </p:cNvPr>
          <p:cNvSpPr/>
          <p:nvPr/>
        </p:nvSpPr>
        <p:spPr>
          <a:xfrm>
            <a:off x="3164899" y="4774341"/>
            <a:ext cx="2838341" cy="523220"/>
          </a:xfrm>
          <a:prstGeom prst="rect">
            <a:avLst/>
          </a:prstGeom>
        </p:spPr>
        <p:txBody>
          <a:bodyPr wrap="none">
            <a:spAutoFit/>
          </a:bodyPr>
          <a:lstStyle/>
          <a:p>
            <a:r>
              <a:rPr lang="en-US" sz="2800"/>
              <a:t>Energy Awareness</a:t>
            </a:r>
          </a:p>
        </p:txBody>
      </p:sp>
      <p:pic>
        <p:nvPicPr>
          <p:cNvPr id="2" name="Picture 1">
            <a:extLst>
              <a:ext uri="{FF2B5EF4-FFF2-40B4-BE49-F238E27FC236}">
                <a16:creationId xmlns:a16="http://schemas.microsoft.com/office/drawing/2014/main" id="{0062EC2C-C056-4CE4-86B8-0F14DD0D44C8}"/>
              </a:ext>
            </a:extLst>
          </p:cNvPr>
          <p:cNvPicPr>
            <a:picLocks noChangeAspect="1"/>
          </p:cNvPicPr>
          <p:nvPr/>
        </p:nvPicPr>
        <p:blipFill>
          <a:blip r:embed="rId6"/>
          <a:stretch>
            <a:fillRect/>
          </a:stretch>
        </p:blipFill>
        <p:spPr>
          <a:xfrm>
            <a:off x="2425400" y="4826302"/>
            <a:ext cx="739499" cy="507073"/>
          </a:xfrm>
          <a:prstGeom prst="rect">
            <a:avLst/>
          </a:prstGeom>
        </p:spPr>
      </p:pic>
      <p:sp>
        <p:nvSpPr>
          <p:cNvPr id="10" name="Slide Number Placeholder 9">
            <a:extLst>
              <a:ext uri="{FF2B5EF4-FFF2-40B4-BE49-F238E27FC236}">
                <a16:creationId xmlns:a16="http://schemas.microsoft.com/office/drawing/2014/main" id="{3E53634C-107D-47CE-A495-54872F719066}"/>
              </a:ext>
            </a:extLst>
          </p:cNvPr>
          <p:cNvSpPr>
            <a:spLocks noGrp="1"/>
          </p:cNvSpPr>
          <p:nvPr>
            <p:ph type="sldNum" sz="quarter" idx="4"/>
          </p:nvPr>
        </p:nvSpPr>
        <p:spPr/>
        <p:txBody>
          <a:bodyPr/>
          <a:lstStyle/>
          <a:p>
            <a:fld id="{2BC6E398-9417-E741-BFFC-7477F592D70A}" type="slidenum">
              <a:rPr lang="en-US" smtClean="0"/>
              <a:t>5</a:t>
            </a:fld>
            <a:endParaRPr lang="en-US"/>
          </a:p>
        </p:txBody>
      </p:sp>
    </p:spTree>
    <p:extLst>
      <p:ext uri="{BB962C8B-B14F-4D97-AF65-F5344CB8AC3E}">
        <p14:creationId xmlns:p14="http://schemas.microsoft.com/office/powerpoint/2010/main" val="12184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par>
                                <p:cTn id="31" presetID="9"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dissolve">
                                      <p:cBhvr>
                                        <p:cTn id="41" dur="500"/>
                                        <p:tgtEl>
                                          <p:spTgt spid="31"/>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par>
                                <p:cTn id="58" presetID="9"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dissolve">
                                      <p:cBhvr>
                                        <p:cTn id="60" dur="500"/>
                                        <p:tgtEl>
                                          <p:spTgt spid="35"/>
                                        </p:tgtEl>
                                      </p:cBhvr>
                                    </p:animEffect>
                                  </p:childTnLst>
                                </p:cTn>
                              </p:par>
                            </p:childTnLst>
                          </p:cTn>
                        </p:par>
                        <p:par>
                          <p:cTn id="61" fill="hold">
                            <p:stCondLst>
                              <p:cond delay="1000"/>
                            </p:stCondLst>
                            <p:childTnLst>
                              <p:par>
                                <p:cTn id="62" presetID="9" presetClass="entr" presetSubtype="0"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dissolve">
                                      <p:cBhvr>
                                        <p:cTn id="64" dur="500"/>
                                        <p:tgtEl>
                                          <p:spTgt spid="36"/>
                                        </p:tgtEl>
                                      </p:cBhvr>
                                    </p:animEffect>
                                  </p:childTnLst>
                                </p:cTn>
                              </p:par>
                            </p:childTnLst>
                          </p:cTn>
                        </p:par>
                        <p:par>
                          <p:cTn id="65" fill="hold">
                            <p:stCondLst>
                              <p:cond delay="1500"/>
                            </p:stCondLst>
                            <p:childTnLst>
                              <p:par>
                                <p:cTn id="66" presetID="9"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dissolve">
                                      <p:cBhvr>
                                        <p:cTn id="68" dur="500"/>
                                        <p:tgtEl>
                                          <p:spTgt spid="37"/>
                                        </p:tgtEl>
                                      </p:cBhvr>
                                    </p:animEffect>
                                  </p:childTnLst>
                                </p:cTn>
                              </p:par>
                            </p:childTnLst>
                          </p:cTn>
                        </p:par>
                        <p:par>
                          <p:cTn id="69" fill="hold">
                            <p:stCondLst>
                              <p:cond delay="2000"/>
                            </p:stCondLst>
                            <p:childTnLst>
                              <p:par>
                                <p:cTn id="70" presetID="9"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dissolv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dissolve">
                                      <p:cBhvr>
                                        <p:cTn id="77" dur="500"/>
                                        <p:tgtEl>
                                          <p:spTgt spid="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dissolve">
                                      <p:cBhvr>
                                        <p:cTn id="80" dur="500"/>
                                        <p:tgtEl>
                                          <p:spTgt spid="41"/>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dissolve">
                                      <p:cBhvr>
                                        <p:cTn id="83" dur="500"/>
                                        <p:tgtEl>
                                          <p:spTgt spid="40"/>
                                        </p:tgtEl>
                                      </p:cBhvr>
                                    </p:animEffect>
                                  </p:childTnLst>
                                </p:cTn>
                              </p:par>
                              <p:par>
                                <p:cTn id="84" presetID="9"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dissolve">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P spid="8" grpId="0"/>
      <p:bldP spid="20" grpId="0"/>
      <p:bldP spid="31" grpId="0"/>
      <p:bldP spid="33" grpId="0"/>
      <p:bldP spid="18" grpId="0"/>
      <p:bldP spid="19" grpId="0"/>
      <p:bldP spid="2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00"/>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a:solidFill>
                  <a:schemeClr val="bg1"/>
                </a:solidFill>
                <a:latin typeface="Quadon Regular"/>
                <a:cs typeface="Quadon Regular"/>
              </a:rPr>
              <a:t>Fix the Gap</a:t>
            </a:r>
            <a:endParaRPr lang="en-US" sz="5400">
              <a:solidFill>
                <a:schemeClr val="tx1">
                  <a:lumMod val="50000"/>
                </a:schemeClr>
              </a:solidFill>
            </a:endParaRPr>
          </a:p>
        </p:txBody>
      </p:sp>
      <p:grpSp>
        <p:nvGrpSpPr>
          <p:cNvPr id="18" name="Group 17">
            <a:extLst>
              <a:ext uri="{FF2B5EF4-FFF2-40B4-BE49-F238E27FC236}">
                <a16:creationId xmlns:a16="http://schemas.microsoft.com/office/drawing/2014/main" id="{C4A4B581-323B-4673-862A-23EBC66F0EB4}"/>
              </a:ext>
            </a:extLst>
          </p:cNvPr>
          <p:cNvGrpSpPr/>
          <p:nvPr/>
        </p:nvGrpSpPr>
        <p:grpSpPr>
          <a:xfrm>
            <a:off x="2604655" y="1907596"/>
            <a:ext cx="5205846" cy="4041382"/>
            <a:chOff x="2358736" y="1465118"/>
            <a:chExt cx="4125191" cy="3429001"/>
          </a:xfrm>
        </p:grpSpPr>
        <p:cxnSp>
          <p:nvCxnSpPr>
            <p:cNvPr id="9" name="Straight Arrow Connector 8">
              <a:extLst>
                <a:ext uri="{FF2B5EF4-FFF2-40B4-BE49-F238E27FC236}">
                  <a16:creationId xmlns:a16="http://schemas.microsoft.com/office/drawing/2014/main" id="{7A2583A1-69D0-4A54-86EF-36AAFF29F10D}"/>
                </a:ext>
              </a:extLst>
            </p:cNvPr>
            <p:cNvCxnSpPr>
              <a:cxnSpLocks/>
            </p:cNvCxnSpPr>
            <p:nvPr/>
          </p:nvCxnSpPr>
          <p:spPr>
            <a:xfrm flipH="1" flipV="1">
              <a:off x="2358736" y="1465118"/>
              <a:ext cx="0" cy="342900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28213CB-923A-45CE-8904-B4D12F2852C2}"/>
                </a:ext>
              </a:extLst>
            </p:cNvPr>
            <p:cNvCxnSpPr>
              <a:cxnSpLocks/>
            </p:cNvCxnSpPr>
            <p:nvPr/>
          </p:nvCxnSpPr>
          <p:spPr>
            <a:xfrm>
              <a:off x="2358736" y="4894118"/>
              <a:ext cx="412519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E96DDF1F-FF4E-4C5A-A512-C2DFC22C1441}"/>
              </a:ext>
            </a:extLst>
          </p:cNvPr>
          <p:cNvSpPr txBox="1"/>
          <p:nvPr/>
        </p:nvSpPr>
        <p:spPr>
          <a:xfrm>
            <a:off x="5341072" y="6102853"/>
            <a:ext cx="4107728" cy="523220"/>
          </a:xfrm>
          <a:prstGeom prst="rect">
            <a:avLst/>
          </a:prstGeom>
          <a:noFill/>
        </p:spPr>
        <p:txBody>
          <a:bodyPr wrap="none" rtlCol="0">
            <a:spAutoFit/>
          </a:bodyPr>
          <a:lstStyle/>
          <a:p>
            <a:r>
              <a:rPr lang="en-US" sz="2800"/>
              <a:t>Reduction of Energy Waste</a:t>
            </a:r>
          </a:p>
        </p:txBody>
      </p:sp>
      <p:sp>
        <p:nvSpPr>
          <p:cNvPr id="20" name="TextBox 19">
            <a:extLst>
              <a:ext uri="{FF2B5EF4-FFF2-40B4-BE49-F238E27FC236}">
                <a16:creationId xmlns:a16="http://schemas.microsoft.com/office/drawing/2014/main" id="{2F5E5D04-01A4-45C3-923F-2307536F4D7A}"/>
              </a:ext>
            </a:extLst>
          </p:cNvPr>
          <p:cNvSpPr txBox="1"/>
          <p:nvPr/>
        </p:nvSpPr>
        <p:spPr>
          <a:xfrm>
            <a:off x="1447695" y="1540043"/>
            <a:ext cx="1046440" cy="2814234"/>
          </a:xfrm>
          <a:prstGeom prst="rect">
            <a:avLst/>
          </a:prstGeom>
          <a:noFill/>
        </p:spPr>
        <p:txBody>
          <a:bodyPr vert="vert270" wrap="square" rtlCol="0">
            <a:spAutoFit/>
          </a:bodyPr>
          <a:lstStyle/>
          <a:p>
            <a:pPr algn="ctr"/>
            <a:r>
              <a:rPr lang="en-US" sz="2800"/>
              <a:t>App Usability</a:t>
            </a:r>
          </a:p>
          <a:p>
            <a:pPr algn="ctr"/>
            <a:r>
              <a:rPr lang="en-US" sz="2800"/>
              <a:t>/ Feature Freedom</a:t>
            </a:r>
          </a:p>
        </p:txBody>
      </p:sp>
      <p:sp>
        <p:nvSpPr>
          <p:cNvPr id="22" name="Oval 21">
            <a:extLst>
              <a:ext uri="{FF2B5EF4-FFF2-40B4-BE49-F238E27FC236}">
                <a16:creationId xmlns:a16="http://schemas.microsoft.com/office/drawing/2014/main" id="{6F1EA1C5-0F72-4AB5-9090-D0644CD70399}"/>
              </a:ext>
            </a:extLst>
          </p:cNvPr>
          <p:cNvSpPr/>
          <p:nvPr/>
        </p:nvSpPr>
        <p:spPr>
          <a:xfrm>
            <a:off x="3307487" y="2189100"/>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E2DDA7A-C088-439E-A924-C9A1E7729D6A}"/>
              </a:ext>
            </a:extLst>
          </p:cNvPr>
          <p:cNvSpPr txBox="1"/>
          <p:nvPr/>
        </p:nvSpPr>
        <p:spPr>
          <a:xfrm>
            <a:off x="2700527" y="1729567"/>
            <a:ext cx="1722203" cy="430887"/>
          </a:xfrm>
          <a:prstGeom prst="rect">
            <a:avLst/>
          </a:prstGeom>
          <a:noFill/>
        </p:spPr>
        <p:txBody>
          <a:bodyPr wrap="none" rtlCol="0">
            <a:spAutoFit/>
          </a:bodyPr>
          <a:lstStyle/>
          <a:p>
            <a:r>
              <a:rPr lang="en-US" sz="2200"/>
              <a:t>Android &lt; 6.0</a:t>
            </a:r>
          </a:p>
        </p:txBody>
      </p:sp>
      <p:sp>
        <p:nvSpPr>
          <p:cNvPr id="24" name="Oval 23">
            <a:extLst>
              <a:ext uri="{FF2B5EF4-FFF2-40B4-BE49-F238E27FC236}">
                <a16:creationId xmlns:a16="http://schemas.microsoft.com/office/drawing/2014/main" id="{1557DAF7-8BBA-4D05-AC40-E0A614466932}"/>
              </a:ext>
            </a:extLst>
          </p:cNvPr>
          <p:cNvSpPr/>
          <p:nvPr/>
        </p:nvSpPr>
        <p:spPr>
          <a:xfrm>
            <a:off x="6912141" y="5363509"/>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A7D647-FA22-4375-BBFF-35DDB44018A5}"/>
              </a:ext>
            </a:extLst>
          </p:cNvPr>
          <p:cNvSpPr txBox="1"/>
          <p:nvPr/>
        </p:nvSpPr>
        <p:spPr>
          <a:xfrm>
            <a:off x="6334397" y="4873512"/>
            <a:ext cx="1209947" cy="430887"/>
          </a:xfrm>
          <a:prstGeom prst="rect">
            <a:avLst/>
          </a:prstGeom>
          <a:noFill/>
        </p:spPr>
        <p:txBody>
          <a:bodyPr wrap="none" rtlCol="0">
            <a:spAutoFit/>
          </a:bodyPr>
          <a:lstStyle/>
          <a:p>
            <a:r>
              <a:rPr lang="en-US" sz="2200" err="1"/>
              <a:t>DefDroid</a:t>
            </a:r>
            <a:endParaRPr lang="en-US" sz="2200"/>
          </a:p>
        </p:txBody>
      </p:sp>
      <p:sp>
        <p:nvSpPr>
          <p:cNvPr id="26" name="Oval 25">
            <a:extLst>
              <a:ext uri="{FF2B5EF4-FFF2-40B4-BE49-F238E27FC236}">
                <a16:creationId xmlns:a16="http://schemas.microsoft.com/office/drawing/2014/main" id="{78EA70D7-4713-4259-BDF3-71A7446D7CC3}"/>
              </a:ext>
            </a:extLst>
          </p:cNvPr>
          <p:cNvSpPr/>
          <p:nvPr/>
        </p:nvSpPr>
        <p:spPr>
          <a:xfrm>
            <a:off x="6418597" y="2621221"/>
            <a:ext cx="238985" cy="249382"/>
          </a:xfrm>
          <a:prstGeom prst="ellipse">
            <a:avLst/>
          </a:prstGeom>
          <a:solidFill>
            <a:schemeClr val="accent6">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C00000"/>
              </a:solidFill>
            </a:endParaRPr>
          </a:p>
        </p:txBody>
      </p:sp>
      <p:sp>
        <p:nvSpPr>
          <p:cNvPr id="27" name="TextBox 26">
            <a:extLst>
              <a:ext uri="{FF2B5EF4-FFF2-40B4-BE49-F238E27FC236}">
                <a16:creationId xmlns:a16="http://schemas.microsoft.com/office/drawing/2014/main" id="{9EAF516B-97F5-4506-B3A4-9D7EF86F2BD9}"/>
              </a:ext>
            </a:extLst>
          </p:cNvPr>
          <p:cNvSpPr txBox="1"/>
          <p:nvPr/>
        </p:nvSpPr>
        <p:spPr>
          <a:xfrm>
            <a:off x="7299104" y="1822909"/>
            <a:ext cx="1516762" cy="523220"/>
          </a:xfrm>
          <a:prstGeom prst="rect">
            <a:avLst/>
          </a:prstGeom>
          <a:noFill/>
        </p:spPr>
        <p:txBody>
          <a:bodyPr wrap="none" rtlCol="0">
            <a:spAutoFit/>
          </a:bodyPr>
          <a:lstStyle/>
          <a:p>
            <a:r>
              <a:rPr lang="en-US" sz="2800" b="1">
                <a:solidFill>
                  <a:srgbClr val="0070C0"/>
                </a:solidFill>
              </a:rPr>
              <a:t>Our Goal</a:t>
            </a:r>
          </a:p>
        </p:txBody>
      </p:sp>
      <p:sp>
        <p:nvSpPr>
          <p:cNvPr id="16" name="Oval 15">
            <a:extLst>
              <a:ext uri="{FF2B5EF4-FFF2-40B4-BE49-F238E27FC236}">
                <a16:creationId xmlns:a16="http://schemas.microsoft.com/office/drawing/2014/main" id="{45DC6208-CD4F-4ADB-A2CD-DBAA83FD75C6}"/>
              </a:ext>
            </a:extLst>
          </p:cNvPr>
          <p:cNvSpPr/>
          <p:nvPr/>
        </p:nvSpPr>
        <p:spPr>
          <a:xfrm>
            <a:off x="4719325" y="4534631"/>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0F5D9C7-BEC9-400A-ACDB-A38AA49EB06F}"/>
              </a:ext>
            </a:extLst>
          </p:cNvPr>
          <p:cNvSpPr txBox="1"/>
          <p:nvPr/>
        </p:nvSpPr>
        <p:spPr>
          <a:xfrm>
            <a:off x="4189177" y="3835617"/>
            <a:ext cx="1368188" cy="769441"/>
          </a:xfrm>
          <a:prstGeom prst="rect">
            <a:avLst/>
          </a:prstGeom>
          <a:noFill/>
        </p:spPr>
        <p:txBody>
          <a:bodyPr wrap="square" rtlCol="0">
            <a:spAutoFit/>
          </a:bodyPr>
          <a:lstStyle/>
          <a:p>
            <a:pPr algn="ctr"/>
            <a:r>
              <a:rPr lang="en-US" sz="2200"/>
              <a:t>Android </a:t>
            </a:r>
          </a:p>
          <a:p>
            <a:pPr algn="ctr"/>
            <a:r>
              <a:rPr lang="en-US" sz="2200"/>
              <a:t>6.0+</a:t>
            </a:r>
          </a:p>
        </p:txBody>
      </p:sp>
      <p:sp>
        <p:nvSpPr>
          <p:cNvPr id="21" name="Oval 20">
            <a:extLst>
              <a:ext uri="{FF2B5EF4-FFF2-40B4-BE49-F238E27FC236}">
                <a16:creationId xmlns:a16="http://schemas.microsoft.com/office/drawing/2014/main" id="{044C8CD8-1D28-4E5A-AD8F-E909434781F8}"/>
              </a:ext>
            </a:extLst>
          </p:cNvPr>
          <p:cNvSpPr/>
          <p:nvPr/>
        </p:nvSpPr>
        <p:spPr>
          <a:xfrm>
            <a:off x="4166491" y="4517915"/>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0471913-E9D7-4C59-AFD2-3E56942ED4DA}"/>
              </a:ext>
            </a:extLst>
          </p:cNvPr>
          <p:cNvSpPr txBox="1"/>
          <p:nvPr/>
        </p:nvSpPr>
        <p:spPr>
          <a:xfrm>
            <a:off x="4031975" y="4128732"/>
            <a:ext cx="566181" cy="430887"/>
          </a:xfrm>
          <a:prstGeom prst="rect">
            <a:avLst/>
          </a:prstGeom>
          <a:noFill/>
        </p:spPr>
        <p:txBody>
          <a:bodyPr wrap="none" rtlCol="0">
            <a:spAutoFit/>
          </a:bodyPr>
          <a:lstStyle/>
          <a:p>
            <a:r>
              <a:rPr lang="en-US" sz="2200"/>
              <a:t>iOS</a:t>
            </a:r>
          </a:p>
        </p:txBody>
      </p:sp>
      <p:sp>
        <p:nvSpPr>
          <p:cNvPr id="30" name="Oval 29">
            <a:extLst>
              <a:ext uri="{FF2B5EF4-FFF2-40B4-BE49-F238E27FC236}">
                <a16:creationId xmlns:a16="http://schemas.microsoft.com/office/drawing/2014/main" id="{E951A468-2137-4EB5-B42E-0FA5FF52C3B8}"/>
              </a:ext>
            </a:extLst>
          </p:cNvPr>
          <p:cNvSpPr/>
          <p:nvPr/>
        </p:nvSpPr>
        <p:spPr>
          <a:xfrm>
            <a:off x="4094891" y="3105059"/>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C95962F-3D72-41BA-B8BC-258B054BE94B}"/>
              </a:ext>
            </a:extLst>
          </p:cNvPr>
          <p:cNvSpPr txBox="1"/>
          <p:nvPr/>
        </p:nvSpPr>
        <p:spPr>
          <a:xfrm>
            <a:off x="3518477" y="2346129"/>
            <a:ext cx="1477649" cy="769441"/>
          </a:xfrm>
          <a:prstGeom prst="rect">
            <a:avLst/>
          </a:prstGeom>
          <a:noFill/>
        </p:spPr>
        <p:txBody>
          <a:bodyPr wrap="none" rtlCol="0">
            <a:spAutoFit/>
          </a:bodyPr>
          <a:lstStyle/>
          <a:p>
            <a:r>
              <a:rPr lang="en-US" sz="2200" err="1"/>
              <a:t>CinderOS</a:t>
            </a:r>
            <a:r>
              <a:rPr lang="en-US" sz="2200"/>
              <a:t>,</a:t>
            </a:r>
          </a:p>
          <a:p>
            <a:r>
              <a:rPr lang="en-US" sz="2200" err="1"/>
              <a:t>JouleGuard</a:t>
            </a:r>
            <a:endParaRPr lang="en-US" sz="2200"/>
          </a:p>
        </p:txBody>
      </p:sp>
      <p:sp>
        <p:nvSpPr>
          <p:cNvPr id="34" name="Oval 33">
            <a:extLst>
              <a:ext uri="{FF2B5EF4-FFF2-40B4-BE49-F238E27FC236}">
                <a16:creationId xmlns:a16="http://schemas.microsoft.com/office/drawing/2014/main" id="{A290A9AF-A70D-8842-84B6-3A4313830F4F}"/>
              </a:ext>
            </a:extLst>
          </p:cNvPr>
          <p:cNvSpPr/>
          <p:nvPr/>
        </p:nvSpPr>
        <p:spPr>
          <a:xfrm>
            <a:off x="5947426" y="5274211"/>
            <a:ext cx="238985" cy="2493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540D75E-DEED-ED4E-A454-17AB6E5FC232}"/>
              </a:ext>
            </a:extLst>
          </p:cNvPr>
          <p:cNvSpPr txBox="1"/>
          <p:nvPr/>
        </p:nvSpPr>
        <p:spPr>
          <a:xfrm>
            <a:off x="5422427" y="4768697"/>
            <a:ext cx="996170" cy="430887"/>
          </a:xfrm>
          <a:prstGeom prst="rect">
            <a:avLst/>
          </a:prstGeom>
          <a:noFill/>
        </p:spPr>
        <p:txBody>
          <a:bodyPr wrap="none" rtlCol="0">
            <a:spAutoFit/>
          </a:bodyPr>
          <a:lstStyle/>
          <a:p>
            <a:r>
              <a:rPr lang="en-US" sz="2200"/>
              <a:t>TAMER</a:t>
            </a:r>
          </a:p>
        </p:txBody>
      </p:sp>
      <p:sp>
        <p:nvSpPr>
          <p:cNvPr id="2" name="Rectangle 1">
            <a:extLst>
              <a:ext uri="{FF2B5EF4-FFF2-40B4-BE49-F238E27FC236}">
                <a16:creationId xmlns:a16="http://schemas.microsoft.com/office/drawing/2014/main" id="{81299FB2-0348-9F49-BEEC-26D764FA0E87}"/>
              </a:ext>
            </a:extLst>
          </p:cNvPr>
          <p:cNvSpPr/>
          <p:nvPr/>
        </p:nvSpPr>
        <p:spPr>
          <a:xfrm>
            <a:off x="2741076" y="1666083"/>
            <a:ext cx="2507051" cy="2176345"/>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6ED5D4F-5160-8946-A782-8A199F989A33}"/>
              </a:ext>
            </a:extLst>
          </p:cNvPr>
          <p:cNvSpPr/>
          <p:nvPr/>
        </p:nvSpPr>
        <p:spPr>
          <a:xfrm>
            <a:off x="3946839" y="3760148"/>
            <a:ext cx="3597497" cy="1987346"/>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a:extLst>
              <a:ext uri="{FF2B5EF4-FFF2-40B4-BE49-F238E27FC236}">
                <a16:creationId xmlns:a16="http://schemas.microsoft.com/office/drawing/2014/main" id="{139F6922-6C55-A349-8BF8-98D5914CE0B9}"/>
              </a:ext>
            </a:extLst>
          </p:cNvPr>
          <p:cNvSpPr/>
          <p:nvPr/>
        </p:nvSpPr>
        <p:spPr>
          <a:xfrm rot="3282549">
            <a:off x="6892879" y="2136595"/>
            <a:ext cx="277508" cy="56025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D24DBF-05A3-6447-B683-DFBCFB51096E}"/>
              </a:ext>
            </a:extLst>
          </p:cNvPr>
          <p:cNvSpPr txBox="1"/>
          <p:nvPr/>
        </p:nvSpPr>
        <p:spPr>
          <a:xfrm>
            <a:off x="7577196" y="4688846"/>
            <a:ext cx="1479251" cy="369332"/>
          </a:xfrm>
          <a:prstGeom prst="rect">
            <a:avLst/>
          </a:prstGeom>
          <a:noFill/>
        </p:spPr>
        <p:txBody>
          <a:bodyPr wrap="none" rtlCol="0">
            <a:spAutoFit/>
          </a:bodyPr>
          <a:lstStyle/>
          <a:p>
            <a:r>
              <a:rPr lang="en-US" b="1">
                <a:solidFill>
                  <a:srgbClr val="C00000"/>
                </a:solidFill>
              </a:rPr>
              <a:t>Authoritarian</a:t>
            </a:r>
          </a:p>
        </p:txBody>
      </p:sp>
      <p:sp>
        <p:nvSpPr>
          <p:cNvPr id="44" name="TextBox 43">
            <a:extLst>
              <a:ext uri="{FF2B5EF4-FFF2-40B4-BE49-F238E27FC236}">
                <a16:creationId xmlns:a16="http://schemas.microsoft.com/office/drawing/2014/main" id="{17CEC8B0-0942-1A40-84B6-F5DA49D97F0A}"/>
              </a:ext>
            </a:extLst>
          </p:cNvPr>
          <p:cNvSpPr txBox="1"/>
          <p:nvPr/>
        </p:nvSpPr>
        <p:spPr>
          <a:xfrm>
            <a:off x="3310422" y="1246842"/>
            <a:ext cx="1225977" cy="369332"/>
          </a:xfrm>
          <a:prstGeom prst="rect">
            <a:avLst/>
          </a:prstGeom>
          <a:noFill/>
        </p:spPr>
        <p:txBody>
          <a:bodyPr wrap="none" rtlCol="0">
            <a:spAutoFit/>
          </a:bodyPr>
          <a:lstStyle/>
          <a:p>
            <a:r>
              <a:rPr lang="en-US" b="1">
                <a:solidFill>
                  <a:srgbClr val="C00000"/>
                </a:solidFill>
              </a:rPr>
              <a:t>Libertarian</a:t>
            </a:r>
          </a:p>
        </p:txBody>
      </p:sp>
      <p:sp>
        <p:nvSpPr>
          <p:cNvPr id="10" name="Slide Number Placeholder 9">
            <a:extLst>
              <a:ext uri="{FF2B5EF4-FFF2-40B4-BE49-F238E27FC236}">
                <a16:creationId xmlns:a16="http://schemas.microsoft.com/office/drawing/2014/main" id="{BCEF1AFE-79F5-4E80-9125-150C5444B0A3}"/>
              </a:ext>
            </a:extLst>
          </p:cNvPr>
          <p:cNvSpPr>
            <a:spLocks noGrp="1"/>
          </p:cNvSpPr>
          <p:nvPr>
            <p:ph type="sldNum" sz="quarter" idx="4"/>
          </p:nvPr>
        </p:nvSpPr>
        <p:spPr/>
        <p:txBody>
          <a:bodyPr/>
          <a:lstStyle/>
          <a:p>
            <a:fld id="{2BC6E398-9417-E741-BFFC-7477F592D70A}" type="slidenum">
              <a:rPr lang="en-US" smtClean="0"/>
              <a:t>6</a:t>
            </a:fld>
            <a:endParaRPr lang="en-US"/>
          </a:p>
        </p:txBody>
      </p:sp>
    </p:spTree>
    <p:custDataLst>
      <p:tags r:id="rId1"/>
    </p:custDataLst>
    <p:extLst>
      <p:ext uri="{BB962C8B-B14F-4D97-AF65-F5344CB8AC3E}">
        <p14:creationId xmlns:p14="http://schemas.microsoft.com/office/powerpoint/2010/main" val="18481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dissolv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right)">
                                      <p:cBhvr>
                                        <p:cTn id="49" dur="500"/>
                                        <p:tgtEl>
                                          <p:spTgt spid="3"/>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dissolv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animBg="1"/>
      <p:bldP spid="27" grpId="0"/>
      <p:bldP spid="16" grpId="0" animBg="1"/>
      <p:bldP spid="17" grpId="0"/>
      <p:bldP spid="21" grpId="0" animBg="1"/>
      <p:bldP spid="28" grpId="0"/>
      <p:bldP spid="30" grpId="0" animBg="1"/>
      <p:bldP spid="31" grpId="0"/>
      <p:bldP spid="34" grpId="0" animBg="1"/>
      <p:bldP spid="35"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00"/>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a:t>Our Solution: </a:t>
            </a:r>
            <a:r>
              <a:rPr lang="en-US" sz="5400" err="1"/>
              <a:t>LeaseOS</a:t>
            </a:r>
            <a:endParaRPr lang="en-US" sz="5400">
              <a:solidFill>
                <a:schemeClr val="tx1">
                  <a:lumMod val="50000"/>
                </a:schemeClr>
              </a:solidFill>
            </a:endParaRPr>
          </a:p>
        </p:txBody>
      </p:sp>
      <p:sp>
        <p:nvSpPr>
          <p:cNvPr id="2" name="Rectangle 1">
            <a:extLst>
              <a:ext uri="{FF2B5EF4-FFF2-40B4-BE49-F238E27FC236}">
                <a16:creationId xmlns:a16="http://schemas.microsoft.com/office/drawing/2014/main" id="{73DA46C7-56FD-5149-8C66-4F55A09321D1}"/>
              </a:ext>
            </a:extLst>
          </p:cNvPr>
          <p:cNvSpPr/>
          <p:nvPr/>
        </p:nvSpPr>
        <p:spPr>
          <a:xfrm>
            <a:off x="837397" y="1828800"/>
            <a:ext cx="10549287" cy="100102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Design of Lease Abstraction for Mobile Systems</a:t>
            </a:r>
          </a:p>
        </p:txBody>
      </p:sp>
      <p:sp>
        <p:nvSpPr>
          <p:cNvPr id="34" name="Rectangle 33">
            <a:extLst>
              <a:ext uri="{FF2B5EF4-FFF2-40B4-BE49-F238E27FC236}">
                <a16:creationId xmlns:a16="http://schemas.microsoft.com/office/drawing/2014/main" id="{8624C381-C06C-AC43-A464-BFE70411560E}"/>
              </a:ext>
            </a:extLst>
          </p:cNvPr>
          <p:cNvSpPr/>
          <p:nvPr/>
        </p:nvSpPr>
        <p:spPr>
          <a:xfrm>
            <a:off x="837397" y="3425797"/>
            <a:ext cx="10549288" cy="10010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 Utilitarian Approach for Making Lease Decisions</a:t>
            </a:r>
          </a:p>
        </p:txBody>
      </p:sp>
      <p:sp>
        <p:nvSpPr>
          <p:cNvPr id="35" name="Rectangle 34">
            <a:extLst>
              <a:ext uri="{FF2B5EF4-FFF2-40B4-BE49-F238E27FC236}">
                <a16:creationId xmlns:a16="http://schemas.microsoft.com/office/drawing/2014/main" id="{AE012784-289B-E442-A34F-F3051BE06B80}"/>
              </a:ext>
            </a:extLst>
          </p:cNvPr>
          <p:cNvSpPr/>
          <p:nvPr/>
        </p:nvSpPr>
        <p:spPr>
          <a:xfrm>
            <a:off x="837398" y="4959336"/>
            <a:ext cx="10549288" cy="100102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 Lightweight System Runtime With Backward-Compatibility</a:t>
            </a:r>
          </a:p>
        </p:txBody>
      </p:sp>
      <p:sp>
        <p:nvSpPr>
          <p:cNvPr id="3" name="TextBox 2">
            <a:extLst>
              <a:ext uri="{FF2B5EF4-FFF2-40B4-BE49-F238E27FC236}">
                <a16:creationId xmlns:a16="http://schemas.microsoft.com/office/drawing/2014/main" id="{AA33F185-B594-5745-87C0-33D7194AC602}"/>
              </a:ext>
            </a:extLst>
          </p:cNvPr>
          <p:cNvSpPr txBox="1"/>
          <p:nvPr/>
        </p:nvSpPr>
        <p:spPr>
          <a:xfrm>
            <a:off x="5795918" y="2841022"/>
            <a:ext cx="389850" cy="584775"/>
          </a:xfrm>
          <a:prstGeom prst="rect">
            <a:avLst/>
          </a:prstGeom>
          <a:noFill/>
        </p:spPr>
        <p:txBody>
          <a:bodyPr wrap="none" rtlCol="0">
            <a:spAutoFit/>
          </a:bodyPr>
          <a:lstStyle/>
          <a:p>
            <a:r>
              <a:rPr lang="en-US" sz="3200" b="1"/>
              <a:t>+</a:t>
            </a:r>
          </a:p>
        </p:txBody>
      </p:sp>
      <p:sp>
        <p:nvSpPr>
          <p:cNvPr id="36" name="TextBox 35">
            <a:extLst>
              <a:ext uri="{FF2B5EF4-FFF2-40B4-BE49-F238E27FC236}">
                <a16:creationId xmlns:a16="http://schemas.microsoft.com/office/drawing/2014/main" id="{A0289D14-6A2E-2845-9D3D-9AD25D8348F3}"/>
              </a:ext>
            </a:extLst>
          </p:cNvPr>
          <p:cNvSpPr txBox="1"/>
          <p:nvPr/>
        </p:nvSpPr>
        <p:spPr>
          <a:xfrm>
            <a:off x="5795918" y="4409521"/>
            <a:ext cx="389850" cy="584775"/>
          </a:xfrm>
          <a:prstGeom prst="rect">
            <a:avLst/>
          </a:prstGeom>
          <a:noFill/>
        </p:spPr>
        <p:txBody>
          <a:bodyPr wrap="none" rtlCol="0">
            <a:spAutoFit/>
          </a:bodyPr>
          <a:lstStyle/>
          <a:p>
            <a:r>
              <a:rPr lang="en-US" sz="3200" b="1"/>
              <a:t>+</a:t>
            </a:r>
          </a:p>
        </p:txBody>
      </p:sp>
      <p:sp>
        <p:nvSpPr>
          <p:cNvPr id="8" name="Slide Number Placeholder 7">
            <a:extLst>
              <a:ext uri="{FF2B5EF4-FFF2-40B4-BE49-F238E27FC236}">
                <a16:creationId xmlns:a16="http://schemas.microsoft.com/office/drawing/2014/main" id="{68D76CA7-0DD8-49FA-B320-042BC8FA7AD6}"/>
              </a:ext>
            </a:extLst>
          </p:cNvPr>
          <p:cNvSpPr>
            <a:spLocks noGrp="1"/>
          </p:cNvSpPr>
          <p:nvPr>
            <p:ph type="sldNum" sz="quarter" idx="4"/>
          </p:nvPr>
        </p:nvSpPr>
        <p:spPr/>
        <p:txBody>
          <a:bodyPr/>
          <a:lstStyle/>
          <a:p>
            <a:fld id="{2BC6E398-9417-E741-BFFC-7477F592D70A}" type="slidenum">
              <a:rPr lang="en-US" smtClean="0"/>
              <a:t>7</a:t>
            </a:fld>
            <a:endParaRPr lang="en-US"/>
          </a:p>
        </p:txBody>
      </p:sp>
    </p:spTree>
    <p:extLst>
      <p:ext uri="{BB962C8B-B14F-4D97-AF65-F5344CB8AC3E}">
        <p14:creationId xmlns:p14="http://schemas.microsoft.com/office/powerpoint/2010/main" val="375789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00"/>
            <a:ext cx="12192000" cy="1236130"/>
          </a:xfrm>
          <a:prstGeom prst="rect">
            <a:avLst/>
          </a:prstGeom>
          <a:solidFill>
            <a:srgbClr val="897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a:t>Main Challenges of </a:t>
            </a:r>
            <a:r>
              <a:rPr lang="en-US" sz="5400" err="1"/>
              <a:t>LeaseOS</a:t>
            </a:r>
            <a:endParaRPr lang="en-US" sz="5400">
              <a:solidFill>
                <a:schemeClr val="tx1">
                  <a:lumMod val="50000"/>
                </a:schemeClr>
              </a:solidFill>
            </a:endParaRPr>
          </a:p>
        </p:txBody>
      </p:sp>
      <p:sp>
        <p:nvSpPr>
          <p:cNvPr id="8" name="Slide Number Placeholder 7">
            <a:extLst>
              <a:ext uri="{FF2B5EF4-FFF2-40B4-BE49-F238E27FC236}">
                <a16:creationId xmlns:a16="http://schemas.microsoft.com/office/drawing/2014/main" id="{68D76CA7-0DD8-49FA-B320-042BC8FA7AD6}"/>
              </a:ext>
            </a:extLst>
          </p:cNvPr>
          <p:cNvSpPr>
            <a:spLocks noGrp="1"/>
          </p:cNvSpPr>
          <p:nvPr>
            <p:ph type="sldNum" sz="quarter" idx="4"/>
          </p:nvPr>
        </p:nvSpPr>
        <p:spPr/>
        <p:txBody>
          <a:bodyPr/>
          <a:lstStyle/>
          <a:p>
            <a:fld id="{2BC6E398-9417-E741-BFFC-7477F592D70A}" type="slidenum">
              <a:rPr lang="en-US" smtClean="0"/>
              <a:t>8</a:t>
            </a:fld>
            <a:endParaRPr lang="en-US"/>
          </a:p>
        </p:txBody>
      </p:sp>
      <p:sp>
        <p:nvSpPr>
          <p:cNvPr id="2" name="TextBox 1">
            <a:extLst>
              <a:ext uri="{FF2B5EF4-FFF2-40B4-BE49-F238E27FC236}">
                <a16:creationId xmlns:a16="http://schemas.microsoft.com/office/drawing/2014/main" id="{BFD1F1FA-C88B-42B0-BC32-5A411004D63E}"/>
              </a:ext>
            </a:extLst>
          </p:cNvPr>
          <p:cNvSpPr txBox="1"/>
          <p:nvPr/>
        </p:nvSpPr>
        <p:spPr>
          <a:xfrm>
            <a:off x="243452" y="2011680"/>
            <a:ext cx="11705096" cy="3170099"/>
          </a:xfrm>
          <a:prstGeom prst="rect">
            <a:avLst/>
          </a:prstGeom>
          <a:noFill/>
        </p:spPr>
        <p:txBody>
          <a:bodyPr wrap="square" rtlCol="0">
            <a:spAutoFit/>
          </a:bodyPr>
          <a:lstStyle/>
          <a:p>
            <a:pPr marL="457200" indent="-457200">
              <a:buFont typeface="Arial" panose="020B0604020202020204" pitchFamily="34" charset="0"/>
              <a:buChar char="•"/>
            </a:pPr>
            <a:r>
              <a:rPr lang="en-US" sz="4000" b="1"/>
              <a:t>How to use lease in mobile system to reduce energy waste?</a:t>
            </a:r>
          </a:p>
          <a:p>
            <a:pPr marL="457200" indent="-457200">
              <a:buFont typeface="Arial" panose="020B0604020202020204" pitchFamily="34" charset="0"/>
              <a:buChar char="•"/>
            </a:pPr>
            <a:endParaRPr lang="en-US" sz="4000" b="1"/>
          </a:p>
          <a:p>
            <a:pPr marL="457200" indent="-457200">
              <a:buFont typeface="Arial" panose="020B0604020202020204" pitchFamily="34" charset="0"/>
              <a:buChar char="•"/>
            </a:pPr>
            <a:r>
              <a:rPr lang="en-US" sz="4000" b="1"/>
              <a:t>How to reliably distinguish energy misbehavior from legitimate behavior? </a:t>
            </a:r>
          </a:p>
        </p:txBody>
      </p:sp>
    </p:spTree>
    <p:extLst>
      <p:ext uri="{BB962C8B-B14F-4D97-AF65-F5344CB8AC3E}">
        <p14:creationId xmlns:p14="http://schemas.microsoft.com/office/powerpoint/2010/main" val="241843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8"/>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ags/tag3.xml><?xml version="1.0" encoding="utf-8"?>
<p:tagLst xmlns:a="http://schemas.openxmlformats.org/drawingml/2006/main" xmlns:r="http://schemas.openxmlformats.org/officeDocument/2006/relationships" xmlns:p="http://schemas.openxmlformats.org/presentationml/2006/main">
  <p:tag name="TIMING" val="|7.5|3.8"/>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0.7|5.4"/>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4143</Words>
  <Application>Microsoft Office PowerPoint</Application>
  <PresentationFormat>Widescreen</PresentationFormat>
  <Paragraphs>585</Paragraphs>
  <Slides>44</Slides>
  <Notes>44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44</vt:i4>
      </vt:variant>
    </vt:vector>
  </HeadingPairs>
  <TitlesOfParts>
    <vt:vector size="62" baseType="lpstr">
      <vt:lpstr> ☞</vt:lpstr>
      <vt:lpstr>Calibri Regular</vt:lpstr>
      <vt:lpstr>Courier</vt:lpstr>
      <vt:lpstr>Gentona Book</vt:lpstr>
      <vt:lpstr>Gentona Light</vt:lpstr>
      <vt:lpstr>Quadon</vt:lpstr>
      <vt:lpstr>Quadon Regular</vt:lpstr>
      <vt:lpstr>Roboto</vt:lpstr>
      <vt:lpstr>等线</vt:lpstr>
      <vt:lpstr>等线</vt:lpstr>
      <vt:lpstr>Arial</vt:lpstr>
      <vt:lpstr>Calibri</vt:lpstr>
      <vt:lpstr>Calibri Light</vt:lpstr>
      <vt:lpstr>Cambria Math</vt:lpstr>
      <vt:lpstr>Courier New</vt:lpstr>
      <vt:lpstr>Times New Roman</vt:lpstr>
      <vt:lpstr>Wingdings</vt:lpstr>
      <vt:lpstr>Office Theme</vt:lpstr>
      <vt:lpstr>A Case for Lease-Based, Utilitarian Resource Management on Mobile Devices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Yigong Hu</cp:lastModifiedBy>
  <cp:revision>5</cp:revision>
  <dcterms:created xsi:type="dcterms:W3CDTF">2016-05-24T18:12:17Z</dcterms:created>
  <dcterms:modified xsi:type="dcterms:W3CDTF">2019-04-15T18:23:23Z</dcterms:modified>
</cp:coreProperties>
</file>